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ekmuk Batang" charset="1" panose="02030600000101010101"/>
      <p:regular r:id="rId10"/>
    </p:embeddedFont>
    <p:embeddedFont>
      <p:font typeface="Gothic A1 Bold" charset="1" panose="00000000000000000000"/>
      <p:regular r:id="rId11"/>
    </p:embeddedFont>
    <p:embeddedFont>
      <p:font typeface="Gothic A1 Bold Bold" charset="1" panose="00000000000000000000"/>
      <p:regular r:id="rId12"/>
    </p:embeddedFont>
    <p:embeddedFont>
      <p:font typeface="Gothic A1 Black" charset="1" panose="00000000000000000000"/>
      <p:regular r:id="rId13"/>
    </p:embeddedFont>
    <p:embeddedFont>
      <p:font typeface="Source Han Serif KR ExtraLight" charset="1" panose="02020200000000000000"/>
      <p:regular r:id="rId14"/>
    </p:embeddedFont>
    <p:embeddedFont>
      <p:font typeface="Source Han Serif KR ExtraLight Bold" charset="1" panose="02020300000000000000"/>
      <p:regular r:id="rId15"/>
    </p:embeddedFont>
    <p:embeddedFont>
      <p:font typeface="Source Han Sans KR Normal" charset="1" panose="020B0400000000000000"/>
      <p:regular r:id="rId16"/>
    </p:embeddedFont>
    <p:embeddedFont>
      <p:font typeface="Source Han Sans KR Normal Bold" charset="1" panose="020B05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Tlab 돋움 미디움" charset="1" panose="02060600000000000000"/>
      <p:regular r:id="rId22"/>
    </p:embeddedFont>
    <p:embeddedFont>
      <p:font typeface="Tlab 돋움 미디움 Bold" charset="1" panose="0206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VAFm5PHH5UM.mp4" Type="http://schemas.openxmlformats.org/officeDocument/2006/relationships/video"/><Relationship Id="rId4" Target="../media/VAFm5PHH5UM.mp4" Type="http://schemas.microsoft.com/office/2007/relationships/media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DE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5072" y="0"/>
            <a:ext cx="7272928" cy="10287000"/>
            <a:chOff x="0" y="0"/>
            <a:chExt cx="19155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55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15504">
                  <a:moveTo>
                    <a:pt x="0" y="0"/>
                  </a:moveTo>
                  <a:lnTo>
                    <a:pt x="1915504" y="0"/>
                  </a:lnTo>
                  <a:lnTo>
                    <a:pt x="19155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8C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5072" y="1028700"/>
            <a:ext cx="6146018" cy="8252674"/>
            <a:chOff x="0" y="0"/>
            <a:chExt cx="8194691" cy="1100356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7853" t="33019" r="30587" b="11874"/>
            <a:stretch>
              <a:fillRect/>
            </a:stretch>
          </p:blipFill>
          <p:spPr>
            <a:xfrm flipH="false" flipV="false">
              <a:off x="0" y="0"/>
              <a:ext cx="8194691" cy="1100356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26910" y="1005626"/>
            <a:ext cx="9888161" cy="8275749"/>
            <a:chOff x="0" y="0"/>
            <a:chExt cx="2604289" cy="21796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4289" cy="2179621"/>
            </a:xfrm>
            <a:custGeom>
              <a:avLst/>
              <a:gdLst/>
              <a:ahLst/>
              <a:cxnLst/>
              <a:rect r="r" b="b" t="t" l="l"/>
              <a:pathLst>
                <a:path h="2179621" w="2604289">
                  <a:moveTo>
                    <a:pt x="0" y="0"/>
                  </a:moveTo>
                  <a:lnTo>
                    <a:pt x="2604289" y="0"/>
                  </a:lnTo>
                  <a:lnTo>
                    <a:pt x="2604289" y="2179621"/>
                  </a:lnTo>
                  <a:lnTo>
                    <a:pt x="0" y="2179621"/>
                  </a:lnTo>
                  <a:close/>
                </a:path>
              </a:pathLst>
            </a:custGeom>
            <a:solidFill>
              <a:srgbClr val="C7B19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6910" y="6866117"/>
            <a:ext cx="46692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Source Han Sans KR Normal Bold"/>
              </a:rPr>
              <a:t>알파코 RPA 5기 3조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471" y="3281296"/>
            <a:ext cx="3399636" cy="171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20"/>
              </a:lnSpc>
              <a:spcBef>
                <a:spcPct val="0"/>
              </a:spcBef>
            </a:pPr>
            <a:r>
              <a:rPr lang="en-US" sz="12000" spc="492">
                <a:solidFill>
                  <a:srgbClr val="FFFFFF"/>
                </a:solidFill>
                <a:ea typeface="Source Han Serif KR ExtraLight Bold"/>
              </a:rPr>
              <a:t>집밥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304267"/>
            <a:ext cx="452506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70513C"/>
                </a:solidFill>
                <a:ea typeface="Source Han Sans KR Normal Bold"/>
              </a:rPr>
              <a:t>김주성 남진식 이혁재 차아란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29237" y="3176521"/>
            <a:ext cx="5593724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70513C"/>
                </a:solidFill>
                <a:ea typeface="Source Han Sans KR Normal Bold"/>
              </a:rPr>
              <a:t>헷선생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7544" y="5335644"/>
            <a:ext cx="839541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70513C"/>
                </a:solidFill>
                <a:latin typeface="Source Han Sans KR Normal Bold"/>
              </a:rPr>
              <a:t>- 건강식단과 레시피 자동구성</a:t>
            </a:r>
          </a:p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209510" y="1993222"/>
            <a:ext cx="3863624" cy="6129679"/>
          </a:xfrm>
          <a:custGeom>
            <a:avLst/>
            <a:gdLst/>
            <a:ahLst/>
            <a:cxnLst/>
            <a:rect r="r" b="b" t="t" l="l"/>
            <a:pathLst>
              <a:path h="6129679" w="3863624">
                <a:moveTo>
                  <a:pt x="0" y="0"/>
                </a:moveTo>
                <a:lnTo>
                  <a:pt x="3863624" y="0"/>
                </a:lnTo>
                <a:lnTo>
                  <a:pt x="3863624" y="6129679"/>
                </a:lnTo>
                <a:lnTo>
                  <a:pt x="0" y="612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5907" y="1151220"/>
            <a:ext cx="5398624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일주일 식단 구성 로직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8809971"/>
            <a:ext cx="8545924" cy="13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챗 GPT에게 답변 받은 '식단 구성'에 Split 진행</a:t>
            </a:r>
          </a:p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시간대 별 식단 -&gt; 일주일 및 일일 식단 구성에 사용</a:t>
            </a:r>
          </a:p>
          <a:p>
            <a:pPr>
              <a:lnSpc>
                <a:spcPts val="3429"/>
              </a:lnSpc>
            </a:pPr>
            <a:r>
              <a:rPr lang="en-US" sz="2637">
                <a:solidFill>
                  <a:srgbClr val="988C7D"/>
                </a:solidFill>
                <a:latin typeface="Gothic A1 Bold"/>
              </a:rPr>
              <a:t>                     </a:t>
            </a:r>
            <a:r>
              <a:rPr lang="en-US" sz="2637">
                <a:solidFill>
                  <a:srgbClr val="988C7D"/>
                </a:solidFill>
                <a:ea typeface="Gothic A1 Bold"/>
              </a:rPr>
              <a:t>칼로리 -&gt; 시각화에 사용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96500" y="8218151"/>
            <a:ext cx="951524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&lt;챗 GPT에게 답변의 양식이 고정적으로 나오도록 질문&gt;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8543" y="8218151"/>
            <a:ext cx="4205556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&lt;챗 GPT에게 질문하고 답변받는 로직&gt;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027" y="8809971"/>
            <a:ext cx="7310590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2DFD9"/>
                </a:solidFill>
                <a:ea typeface="Gothic A1 Bold"/>
              </a:rPr>
              <a:t>챗 GPT에게 식단 구성 요청하여 Json형태의 답변을 Str형태로 변경하여 변수에 저장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754304" y="1993222"/>
            <a:ext cx="4766336" cy="6129679"/>
          </a:xfrm>
          <a:custGeom>
            <a:avLst/>
            <a:gdLst/>
            <a:ahLst/>
            <a:cxnLst/>
            <a:rect r="r" b="b" t="t" l="l"/>
            <a:pathLst>
              <a:path h="6129679" w="4766336">
                <a:moveTo>
                  <a:pt x="0" y="0"/>
                </a:moveTo>
                <a:lnTo>
                  <a:pt x="4766336" y="0"/>
                </a:lnTo>
                <a:lnTo>
                  <a:pt x="4766336" y="6129679"/>
                </a:lnTo>
                <a:lnTo>
                  <a:pt x="0" y="612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4829" y="2132681"/>
            <a:ext cx="6423268" cy="3311997"/>
          </a:xfrm>
          <a:custGeom>
            <a:avLst/>
            <a:gdLst/>
            <a:ahLst/>
            <a:cxnLst/>
            <a:rect r="r" b="b" t="t" l="l"/>
            <a:pathLst>
              <a:path h="3311997" w="6423268">
                <a:moveTo>
                  <a:pt x="0" y="0"/>
                </a:moveTo>
                <a:lnTo>
                  <a:pt x="6423267" y="0"/>
                </a:lnTo>
                <a:lnTo>
                  <a:pt x="6423267" y="3311998"/>
                </a:lnTo>
                <a:lnTo>
                  <a:pt x="0" y="331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437" y="6220637"/>
            <a:ext cx="8314254" cy="1652027"/>
          </a:xfrm>
          <a:custGeom>
            <a:avLst/>
            <a:gdLst/>
            <a:ahLst/>
            <a:cxnLst/>
            <a:rect r="r" b="b" t="t" l="l"/>
            <a:pathLst>
              <a:path h="1652027" w="8314254">
                <a:moveTo>
                  <a:pt x="0" y="0"/>
                </a:moveTo>
                <a:lnTo>
                  <a:pt x="8314255" y="0"/>
                </a:lnTo>
                <a:lnTo>
                  <a:pt x="8314255" y="1652027"/>
                </a:lnTo>
                <a:lnTo>
                  <a:pt x="0" y="1652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567" r="0" b="-2251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527676"/>
            <a:ext cx="8448594" cy="5344988"/>
          </a:xfrm>
          <a:custGeom>
            <a:avLst/>
            <a:gdLst/>
            <a:ahLst/>
            <a:cxnLst/>
            <a:rect r="r" b="b" t="t" l="l"/>
            <a:pathLst>
              <a:path h="5344988" w="8448594">
                <a:moveTo>
                  <a:pt x="0" y="0"/>
                </a:moveTo>
                <a:lnTo>
                  <a:pt x="8448594" y="0"/>
                </a:lnTo>
                <a:lnTo>
                  <a:pt x="8448594" y="5344988"/>
                </a:lnTo>
                <a:lnTo>
                  <a:pt x="0" y="5344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7" t="0" r="-228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5907" y="1151220"/>
            <a:ext cx="5398624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일주일 식단 구성 로직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5766" y="7967914"/>
            <a:ext cx="770893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&lt;안정성을 높이는 과정&gt;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6639" y="5539929"/>
            <a:ext cx="4205556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&lt;식단,칼로리 Template Form&gt;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67789" y="7967914"/>
            <a:ext cx="6249703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&lt;Split 진행 로직&gt;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8760700"/>
            <a:ext cx="8474692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2DFD9"/>
                </a:solidFill>
                <a:latin typeface="Gothic A1 Bold"/>
              </a:rPr>
              <a:t>Template 형식에 맞게 요일별 및 식사 시간 별로 Split 진행해서 추후 Excel 에 담을 수 있게 데이터 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5766" y="8546387"/>
            <a:ext cx="7929762" cy="13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97">
                <a:solidFill>
                  <a:srgbClr val="988C7D"/>
                </a:solidFill>
                <a:ea typeface="Gothic A1 Bold"/>
              </a:rPr>
              <a:t>간혹 원하는 형태로 답변이 나오지 않아 스플릿과정에서 에러가 나는 경우가 있어 Retry로 안정성을 높임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54154" y="1948412"/>
            <a:ext cx="5004355" cy="6390176"/>
          </a:xfrm>
          <a:custGeom>
            <a:avLst/>
            <a:gdLst/>
            <a:ahLst/>
            <a:cxnLst/>
            <a:rect r="r" b="b" t="t" l="l"/>
            <a:pathLst>
              <a:path h="6390176" w="5004355">
                <a:moveTo>
                  <a:pt x="0" y="0"/>
                </a:moveTo>
                <a:lnTo>
                  <a:pt x="5004355" y="0"/>
                </a:lnTo>
                <a:lnTo>
                  <a:pt x="5004355" y="6390176"/>
                </a:lnTo>
                <a:lnTo>
                  <a:pt x="0" y="6390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98793" y="1948412"/>
            <a:ext cx="4739541" cy="6390176"/>
          </a:xfrm>
          <a:custGeom>
            <a:avLst/>
            <a:gdLst/>
            <a:ahLst/>
            <a:cxnLst/>
            <a:rect r="r" b="b" t="t" l="l"/>
            <a:pathLst>
              <a:path h="6390176" w="4739541">
                <a:moveTo>
                  <a:pt x="0" y="0"/>
                </a:moveTo>
                <a:lnTo>
                  <a:pt x="4739541" y="0"/>
                </a:lnTo>
                <a:lnTo>
                  <a:pt x="4739541" y="6390176"/>
                </a:lnTo>
                <a:lnTo>
                  <a:pt x="0" y="639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5907" y="1151220"/>
            <a:ext cx="5398624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일주일 식단 구성 로직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9194" y="9172575"/>
            <a:ext cx="7046672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변수를 활용한 경로로 자동분류 저장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8793" y="8432386"/>
            <a:ext cx="4829667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&lt;정리된 내용을 .xlsx파일에 저장하는 로직&gt;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2276" y="8937365"/>
            <a:ext cx="7388111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E2DFD9"/>
                </a:solidFill>
                <a:latin typeface="Gothic A1 Bold"/>
              </a:rPr>
              <a:t>SourceData/Result 파일내 날짜 폴더 생성 Template 복사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9382" y="8433838"/>
            <a:ext cx="5208362" cy="33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58"/>
              </a:lnSpc>
            </a:pPr>
            <a:r>
              <a:rPr lang="en-US" sz="1891">
                <a:solidFill>
                  <a:srgbClr val="E2DFD9"/>
                </a:solidFill>
                <a:latin typeface="Gothic A1 Bold"/>
              </a:rPr>
              <a:t>&lt;챗 GPT가 추천해준 식단을 저장하는 로직&gt;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5440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26910" y="2306294"/>
            <a:ext cx="2605179" cy="3715584"/>
          </a:xfrm>
          <a:custGeom>
            <a:avLst/>
            <a:gdLst/>
            <a:ahLst/>
            <a:cxnLst/>
            <a:rect r="r" b="b" t="t" l="l"/>
            <a:pathLst>
              <a:path h="3715584" w="2605179">
                <a:moveTo>
                  <a:pt x="0" y="0"/>
                </a:moveTo>
                <a:lnTo>
                  <a:pt x="2605179" y="0"/>
                </a:lnTo>
                <a:lnTo>
                  <a:pt x="2605179" y="3715583"/>
                </a:lnTo>
                <a:lnTo>
                  <a:pt x="0" y="371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57219" y="2989966"/>
            <a:ext cx="4734980" cy="4930852"/>
          </a:xfrm>
          <a:custGeom>
            <a:avLst/>
            <a:gdLst/>
            <a:ahLst/>
            <a:cxnLst/>
            <a:rect r="r" b="b" t="t" l="l"/>
            <a:pathLst>
              <a:path h="4930852" w="4734980">
                <a:moveTo>
                  <a:pt x="0" y="0"/>
                </a:moveTo>
                <a:lnTo>
                  <a:pt x="4734980" y="0"/>
                </a:lnTo>
                <a:lnTo>
                  <a:pt x="4734980" y="4930852"/>
                </a:lnTo>
                <a:lnTo>
                  <a:pt x="0" y="493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63738" y="2055537"/>
            <a:ext cx="3582962" cy="5865281"/>
          </a:xfrm>
          <a:custGeom>
            <a:avLst/>
            <a:gdLst/>
            <a:ahLst/>
            <a:cxnLst/>
            <a:rect r="r" b="b" t="t" l="l"/>
            <a:pathLst>
              <a:path h="5865281" w="3582962">
                <a:moveTo>
                  <a:pt x="0" y="0"/>
                </a:moveTo>
                <a:lnTo>
                  <a:pt x="3582962" y="0"/>
                </a:lnTo>
                <a:lnTo>
                  <a:pt x="3582962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80" t="0" r="-2206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81483" y="2055537"/>
            <a:ext cx="4116662" cy="5865281"/>
          </a:xfrm>
          <a:custGeom>
            <a:avLst/>
            <a:gdLst/>
            <a:ahLst/>
            <a:cxnLst/>
            <a:rect r="r" b="b" t="t" l="l"/>
            <a:pathLst>
              <a:path h="5865281" w="4116662">
                <a:moveTo>
                  <a:pt x="0" y="0"/>
                </a:moveTo>
                <a:lnTo>
                  <a:pt x="4116662" y="0"/>
                </a:lnTo>
                <a:lnTo>
                  <a:pt x="4116662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48" t="0" r="-2591" b="-294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5398624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일일 식단 확인 로직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17841" y="8130368"/>
            <a:ext cx="3610495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&lt;원하는 날짜의 식단정보를 작성&gt;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582" y="8130368"/>
            <a:ext cx="6963499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 &lt;일일식단을 엑셀에 저장&gt;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4394" y="8925376"/>
            <a:ext cx="8994177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 spc="-132">
                <a:solidFill>
                  <a:srgbClr val="988C7D"/>
                </a:solidFill>
                <a:latin typeface="Gothic A1 Bold"/>
              </a:rPr>
              <a:t> 팜플렛과 원하는 날짜가 포함된 주의 식단을 DataTable 형식으로 불러오고 아침 점심 저녁의 셀 정보를 그대로 받아옴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9970" y="8925376"/>
            <a:ext cx="7388111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E2DFD9"/>
                </a:solidFill>
                <a:ea typeface="Gothic A1 Bold"/>
              </a:rPr>
              <a:t>원하는 날짜의 식단을 조회해서 result 폴더의 일일식단 엑셀에 입력된 시트별로 저장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9048" y="1966500"/>
            <a:ext cx="4870417" cy="6309216"/>
          </a:xfrm>
          <a:custGeom>
            <a:avLst/>
            <a:gdLst/>
            <a:ahLst/>
            <a:cxnLst/>
            <a:rect r="r" b="b" t="t" l="l"/>
            <a:pathLst>
              <a:path h="6309216" w="4870417">
                <a:moveTo>
                  <a:pt x="0" y="0"/>
                </a:moveTo>
                <a:lnTo>
                  <a:pt x="4870417" y="0"/>
                </a:lnTo>
                <a:lnTo>
                  <a:pt x="4870417" y="6309217"/>
                </a:lnTo>
                <a:lnTo>
                  <a:pt x="0" y="6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62115" y="1966500"/>
            <a:ext cx="6747729" cy="6309216"/>
          </a:xfrm>
          <a:custGeom>
            <a:avLst/>
            <a:gdLst/>
            <a:ahLst/>
            <a:cxnLst/>
            <a:rect r="r" b="b" t="t" l="l"/>
            <a:pathLst>
              <a:path h="6309216" w="6747729">
                <a:moveTo>
                  <a:pt x="0" y="0"/>
                </a:moveTo>
                <a:lnTo>
                  <a:pt x="6747729" y="0"/>
                </a:lnTo>
                <a:lnTo>
                  <a:pt x="6747729" y="6309217"/>
                </a:lnTo>
                <a:lnTo>
                  <a:pt x="0" y="630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834" y="9042997"/>
            <a:ext cx="7415747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1DED7"/>
                </a:solidFill>
                <a:ea typeface="Gothic A1 Bold"/>
              </a:rPr>
              <a:t>없는 요리도 챗 GPT는 있는 것처럼 답변을 해주기 때문에 IF문으로 요리의 존재 유무 판단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0178" y="9257310"/>
            <a:ext cx="7743560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118">
                <a:solidFill>
                  <a:srgbClr val="988C7D"/>
                </a:solidFill>
                <a:ea typeface="Gothic A1 Bold"/>
              </a:rPr>
              <a:t>존재 하지 않는 요리라 판단되면 로직 종료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레시피 검색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2144" y="8399542"/>
            <a:ext cx="302767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&lt;flow decision을 활용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0420" y="8370967"/>
            <a:ext cx="302767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 &lt;IF문을 활용한 판별 로직&gt;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271497" y="2049013"/>
            <a:ext cx="4267927" cy="6082391"/>
          </a:xfrm>
          <a:custGeom>
            <a:avLst/>
            <a:gdLst/>
            <a:ahLst/>
            <a:cxnLst/>
            <a:rect r="r" b="b" t="t" l="l"/>
            <a:pathLst>
              <a:path h="6082391" w="4267927">
                <a:moveTo>
                  <a:pt x="0" y="0"/>
                </a:moveTo>
                <a:lnTo>
                  <a:pt x="4267926" y="0"/>
                </a:lnTo>
                <a:lnTo>
                  <a:pt x="4267926" y="6082391"/>
                </a:lnTo>
                <a:lnTo>
                  <a:pt x="0" y="608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7" t="0" r="-117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8268" y="2049013"/>
            <a:ext cx="6507403" cy="6082391"/>
          </a:xfrm>
          <a:custGeom>
            <a:avLst/>
            <a:gdLst/>
            <a:ahLst/>
            <a:cxnLst/>
            <a:rect r="r" b="b" t="t" l="l"/>
            <a:pathLst>
              <a:path h="6082391" w="6507403">
                <a:moveTo>
                  <a:pt x="0" y="0"/>
                </a:moveTo>
                <a:lnTo>
                  <a:pt x="6507403" y="0"/>
                </a:lnTo>
                <a:lnTo>
                  <a:pt x="6507403" y="6082391"/>
                </a:lnTo>
                <a:lnTo>
                  <a:pt x="0" y="608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6688" y="8819092"/>
            <a:ext cx="6061160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1DED7"/>
                </a:solidFill>
                <a:ea typeface="Gothic A1 Bold"/>
              </a:rPr>
              <a:t>다운 받을 요리 이미지의 정확도 향상을 위해 검색 옵션을 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5740" y="8819092"/>
            <a:ext cx="7743560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다운 받은 이미지와 챗 GPT에게 전수 받은 레시피를 Word로 저장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레시피 검색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44264" y="8214583"/>
            <a:ext cx="345541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&lt;Word 파일 생성하는 로직&gt;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1624" y="8214583"/>
            <a:ext cx="302767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 &lt;이미지 필터링 설정 로직&gt;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88213" y="1786855"/>
            <a:ext cx="5693709" cy="5631026"/>
          </a:xfrm>
          <a:custGeom>
            <a:avLst/>
            <a:gdLst/>
            <a:ahLst/>
            <a:cxnLst/>
            <a:rect r="r" b="b" t="t" l="l"/>
            <a:pathLst>
              <a:path h="5631026" w="5693709">
                <a:moveTo>
                  <a:pt x="0" y="0"/>
                </a:moveTo>
                <a:lnTo>
                  <a:pt x="5693709" y="0"/>
                </a:lnTo>
                <a:lnTo>
                  <a:pt x="5693709" y="5631026"/>
                </a:lnTo>
                <a:lnTo>
                  <a:pt x="0" y="56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75585" y="1844557"/>
            <a:ext cx="5954718" cy="5631026"/>
          </a:xfrm>
          <a:custGeom>
            <a:avLst/>
            <a:gdLst/>
            <a:ahLst/>
            <a:cxnLst/>
            <a:rect r="r" b="b" t="t" l="l"/>
            <a:pathLst>
              <a:path h="5631026" w="5954718">
                <a:moveTo>
                  <a:pt x="0" y="0"/>
                </a:moveTo>
                <a:lnTo>
                  <a:pt x="5954719" y="0"/>
                </a:lnTo>
                <a:lnTo>
                  <a:pt x="5954719" y="5631026"/>
                </a:lnTo>
                <a:lnTo>
                  <a:pt x="0" y="563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529" y="8123786"/>
            <a:ext cx="7278147" cy="176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108">
                <a:solidFill>
                  <a:srgbClr val="E1DED7"/>
                </a:solidFill>
                <a:ea typeface="Gothic A1 Bold"/>
              </a:rPr>
              <a:t>원하는 주를 선택 받은 후, 세팅되어 있는 CoLab을 접속하여 차트 및 그래프를 다운 받음.</a:t>
            </a:r>
          </a:p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108">
                <a:solidFill>
                  <a:srgbClr val="E1DED7"/>
                </a:solidFill>
                <a:ea typeface="Gothic A1 Bold"/>
              </a:rPr>
              <a:t>그 후 반복작업시 오류방지를 위해 업로드 된 엑셀 및 그림 삭제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5209" y="7513131"/>
            <a:ext cx="3971424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1DED7"/>
                </a:solidFill>
                <a:latin typeface="Gothic A1 Bold"/>
              </a:rPr>
              <a:t>&lt;일별 칼로리의 전체적인 플로우&gt;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5585" y="7626174"/>
            <a:ext cx="5954718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&lt;그래프 작성시 필요한 코드가 미리 세팅되어 있다.&gt;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8123786"/>
            <a:ext cx="8677275" cy="176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63">
                <a:solidFill>
                  <a:srgbClr val="988C7D"/>
                </a:solidFill>
                <a:ea typeface="Gothic A1 Bold"/>
              </a:rPr>
              <a:t>컴퓨터 영향을 적게받고, 크롬 확장자 등록을 통해 간편하게 이용할 수 있는 CoLab을 파이썬 프로그램으로 선택</a:t>
            </a:r>
          </a:p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63">
                <a:solidFill>
                  <a:srgbClr val="988C7D"/>
                </a:solidFill>
                <a:ea typeface="Gothic A1 Bold"/>
              </a:rPr>
              <a:t>로직을 통해 작성된 엑셀을 가져와서 이미지를 다운로드 받는 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칼로리 비교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16499" y="1912161"/>
            <a:ext cx="4630455" cy="5671283"/>
          </a:xfrm>
          <a:custGeom>
            <a:avLst/>
            <a:gdLst/>
            <a:ahLst/>
            <a:cxnLst/>
            <a:rect r="r" b="b" t="t" l="l"/>
            <a:pathLst>
              <a:path h="5671283" w="4630455">
                <a:moveTo>
                  <a:pt x="0" y="0"/>
                </a:moveTo>
                <a:lnTo>
                  <a:pt x="4630455" y="0"/>
                </a:lnTo>
                <a:lnTo>
                  <a:pt x="4630455" y="5671283"/>
                </a:lnTo>
                <a:lnTo>
                  <a:pt x="0" y="5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7273" y="1912161"/>
            <a:ext cx="5048932" cy="5671283"/>
          </a:xfrm>
          <a:custGeom>
            <a:avLst/>
            <a:gdLst/>
            <a:ahLst/>
            <a:cxnLst/>
            <a:rect r="r" b="b" t="t" l="l"/>
            <a:pathLst>
              <a:path h="5671283" w="5048932">
                <a:moveTo>
                  <a:pt x="0" y="0"/>
                </a:moveTo>
                <a:lnTo>
                  <a:pt x="5048933" y="0"/>
                </a:lnTo>
                <a:lnTo>
                  <a:pt x="5048933" y="5671283"/>
                </a:lnTo>
                <a:lnTo>
                  <a:pt x="0" y="5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152" y="8227417"/>
            <a:ext cx="7305149" cy="82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059"/>
              </a:lnSpc>
              <a:buFont typeface="Arial"/>
              <a:buChar char="•"/>
            </a:pPr>
            <a:r>
              <a:rPr lang="en-US" sz="2637">
                <a:solidFill>
                  <a:srgbClr val="E1DED7"/>
                </a:solidFill>
                <a:latin typeface="Gothic A1 Bold"/>
              </a:rPr>
              <a:t>melt 를 활용해 데이터프레임을 '구분' 열을 기준으로 '시간대'와 '값' 열로 데이터가공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1868" y="7651601"/>
            <a:ext cx="3971424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1DED7"/>
                </a:solidFill>
                <a:latin typeface="Gothic A1 Bold"/>
              </a:rPr>
              <a:t>&lt;일별 칼로리의 누적합 막대그래프&gt;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8041" y="7651601"/>
            <a:ext cx="4455338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&lt;아침/점심/저녁 칼로리 합의 파이차트&gt;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9960" y="8227417"/>
            <a:ext cx="7743560" cy="82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05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각 열의 합계를 구해 새로운 열로 저장</a:t>
            </a:r>
          </a:p>
          <a:p>
            <a:pPr marL="569490" indent="-284745" lvl="1">
              <a:lnSpc>
                <a:spcPts val="305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latin typeface="Gothic A1 Bold"/>
              </a:rPr>
              <a:t>melt 를 활용해 새로운 데이터 열로 데이터가공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칼로리 비교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56576" y="9445869"/>
            <a:ext cx="17264699" cy="754920"/>
            <a:chOff x="0" y="0"/>
            <a:chExt cx="23019598" cy="100656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3019598" cy="1006560"/>
              <a:chOff x="0" y="0"/>
              <a:chExt cx="4547081" cy="19882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547081" cy="198827"/>
              </a:xfrm>
              <a:custGeom>
                <a:avLst/>
                <a:gdLst/>
                <a:ahLst/>
                <a:cxnLst/>
                <a:rect r="r" b="b" t="t" l="l"/>
                <a:pathLst>
                  <a:path h="198827" w="4547081">
                    <a:moveTo>
                      <a:pt x="22870" y="0"/>
                    </a:moveTo>
                    <a:lnTo>
                      <a:pt x="4524211" y="0"/>
                    </a:lnTo>
                    <a:cubicBezTo>
                      <a:pt x="4536842" y="0"/>
                      <a:pt x="4547081" y="10239"/>
                      <a:pt x="4547081" y="22870"/>
                    </a:cubicBezTo>
                    <a:lnTo>
                      <a:pt x="4547081" y="175957"/>
                    </a:lnTo>
                    <a:cubicBezTo>
                      <a:pt x="4547081" y="182022"/>
                      <a:pt x="4544671" y="187839"/>
                      <a:pt x="4540383" y="192128"/>
                    </a:cubicBezTo>
                    <a:cubicBezTo>
                      <a:pt x="4536094" y="196417"/>
                      <a:pt x="4530277" y="198827"/>
                      <a:pt x="4524211" y="198827"/>
                    </a:cubicBezTo>
                    <a:lnTo>
                      <a:pt x="22870" y="198827"/>
                    </a:lnTo>
                    <a:cubicBezTo>
                      <a:pt x="16804" y="198827"/>
                      <a:pt x="10987" y="196417"/>
                      <a:pt x="6698" y="192128"/>
                    </a:cubicBezTo>
                    <a:cubicBezTo>
                      <a:pt x="2409" y="187839"/>
                      <a:pt x="0" y="182022"/>
                      <a:pt x="0" y="175957"/>
                    </a:cubicBezTo>
                    <a:lnTo>
                      <a:pt x="0" y="22870"/>
                    </a:lnTo>
                    <a:cubicBezTo>
                      <a:pt x="0" y="16804"/>
                      <a:pt x="2409" y="10987"/>
                      <a:pt x="6698" y="6698"/>
                    </a:cubicBezTo>
                    <a:cubicBezTo>
                      <a:pt x="10987" y="2409"/>
                      <a:pt x="16804" y="0"/>
                      <a:pt x="22870" y="0"/>
                    </a:cubicBezTo>
                    <a:close/>
                  </a:path>
                </a:pathLst>
              </a:custGeom>
              <a:solidFill>
                <a:srgbClr val="C7B19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059800" y="154138"/>
              <a:ext cx="16899999" cy="61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637">
                  <a:solidFill>
                    <a:srgbClr val="FBF9FA"/>
                  </a:solidFill>
                  <a:latin typeface="Gothic A1 Bold"/>
                </a:rPr>
                <a:t>Plotly를 활용해서 칼로리 정보를 시각화하고 </a:t>
              </a:r>
              <a:r>
                <a:rPr lang="en-US" sz="2637">
                  <a:solidFill>
                    <a:srgbClr val="FBF9FA"/>
                  </a:solidFill>
                  <a:latin typeface="Gothic A1 Bold Semi-Bold"/>
                </a:rPr>
                <a:t>write_image를 활용해 이미지 자동저장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60787" y="2013857"/>
            <a:ext cx="4818948" cy="5729846"/>
          </a:xfrm>
          <a:custGeom>
            <a:avLst/>
            <a:gdLst/>
            <a:ahLst/>
            <a:cxnLst/>
            <a:rect r="r" b="b" t="t" l="l"/>
            <a:pathLst>
              <a:path h="5729846" w="4818948">
                <a:moveTo>
                  <a:pt x="0" y="0"/>
                </a:moveTo>
                <a:lnTo>
                  <a:pt x="4818948" y="0"/>
                </a:lnTo>
                <a:lnTo>
                  <a:pt x="4818948" y="5729846"/>
                </a:lnTo>
                <a:lnTo>
                  <a:pt x="0" y="572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32275" y="2013857"/>
            <a:ext cx="4977870" cy="5729846"/>
          </a:xfrm>
          <a:custGeom>
            <a:avLst/>
            <a:gdLst/>
            <a:ahLst/>
            <a:cxnLst/>
            <a:rect r="r" b="b" t="t" l="l"/>
            <a:pathLst>
              <a:path h="5729846" w="4977870">
                <a:moveTo>
                  <a:pt x="0" y="0"/>
                </a:moveTo>
                <a:lnTo>
                  <a:pt x="4977871" y="0"/>
                </a:lnTo>
                <a:lnTo>
                  <a:pt x="4977871" y="5729846"/>
                </a:lnTo>
                <a:lnTo>
                  <a:pt x="0" y="5729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2388" y="8472326"/>
            <a:ext cx="7415747" cy="13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1DED7"/>
                </a:solidFill>
                <a:ea typeface="Gothic A1 Bold"/>
              </a:rPr>
              <a:t>정확하게 파일이 업로드 위해 retry를 활용</a:t>
            </a:r>
          </a:p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1DED7"/>
                </a:solidFill>
                <a:latin typeface="Gothic A1 Bold"/>
              </a:rPr>
              <a:t>retry 진행 중에도 사용자 환경에 따라 경고창이 발생하기에 trycatch를 추가 활용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50850" y="8548526"/>
            <a:ext cx="8740722" cy="14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2637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사용자 환경에 따라 경고창 변수가 존재하여 try catch를 활용</a:t>
            </a:r>
          </a:p>
          <a:p>
            <a:pPr marL="569490" indent="-284745" lvl="1">
              <a:lnSpc>
                <a:spcPts val="2637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진행된 로직에 따른 LogMessage를 활용하여 진행 상황 파악 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칼로리 비교(안정성 강화)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397" y="7812924"/>
            <a:ext cx="4455338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 &lt;retry 속에 trycatch를 사용한 로직&gt;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8215" y="7812924"/>
            <a:ext cx="4751931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&lt;try와 catch-LogMessage를 사용한 로직&gt;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17897" y="1996957"/>
            <a:ext cx="5034964" cy="6073776"/>
          </a:xfrm>
          <a:custGeom>
            <a:avLst/>
            <a:gdLst/>
            <a:ahLst/>
            <a:cxnLst/>
            <a:rect r="r" b="b" t="t" l="l"/>
            <a:pathLst>
              <a:path h="6073776" w="5034964">
                <a:moveTo>
                  <a:pt x="0" y="0"/>
                </a:moveTo>
                <a:lnTo>
                  <a:pt x="5034964" y="0"/>
                </a:lnTo>
                <a:lnTo>
                  <a:pt x="5034964" y="6073776"/>
                </a:lnTo>
                <a:lnTo>
                  <a:pt x="0" y="6073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79079" y="1996957"/>
            <a:ext cx="5701878" cy="6073776"/>
          </a:xfrm>
          <a:custGeom>
            <a:avLst/>
            <a:gdLst/>
            <a:ahLst/>
            <a:cxnLst/>
            <a:rect r="r" b="b" t="t" l="l"/>
            <a:pathLst>
              <a:path h="6073776" w="5701878">
                <a:moveTo>
                  <a:pt x="0" y="0"/>
                </a:moveTo>
                <a:lnTo>
                  <a:pt x="5701879" y="0"/>
                </a:lnTo>
                <a:lnTo>
                  <a:pt x="5701879" y="6073776"/>
                </a:lnTo>
                <a:lnTo>
                  <a:pt x="0" y="607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67" t="0" r="-843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176" y="8751175"/>
            <a:ext cx="7416405" cy="91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12" indent="-282806" lvl="1">
              <a:lnSpc>
                <a:spcPts val="3405"/>
              </a:lnSpc>
              <a:buFont typeface="Arial"/>
              <a:buChar char="•"/>
            </a:pPr>
            <a:r>
              <a:rPr lang="en-US" sz="2619">
                <a:solidFill>
                  <a:srgbClr val="E2DFD9"/>
                </a:solidFill>
                <a:ea typeface="Gothic A1 Bold"/>
              </a:rPr>
              <a:t>그래프별로 변수에 담아 반복문으로 진행</a:t>
            </a:r>
          </a:p>
          <a:p>
            <a:pPr algn="just" marL="565612" indent="-282806" lvl="1">
              <a:lnSpc>
                <a:spcPts val="3405"/>
              </a:lnSpc>
              <a:buFont typeface="Arial"/>
              <a:buChar char="•"/>
            </a:pPr>
            <a:r>
              <a:rPr lang="en-US" sz="2619">
                <a:solidFill>
                  <a:srgbClr val="E2DFD9"/>
                </a:solidFill>
                <a:latin typeface="Gothic A1 Bold"/>
              </a:rPr>
              <a:t>Selector에 변수를 활용해 반복문에 맞게 클릭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08480" y="8760700"/>
            <a:ext cx="7496633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73">
                <a:solidFill>
                  <a:srgbClr val="94725B"/>
                </a:solidFill>
                <a:ea typeface="Gothic A1 Bold"/>
              </a:rPr>
              <a:t>파일명에 날짜변수를 적음으로써 덮어쓰기 방지 및 구분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6454706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칼로리 비교(그래프 저장)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6182" y="8130016"/>
            <a:ext cx="3027672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&lt;다른 이름으로 저장 로직&gt;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282" y="8130016"/>
            <a:ext cx="4448194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 &lt;반복문을 활용한 그래프 다운로드 로직&gt;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82919" y="591288"/>
            <a:ext cx="16122162" cy="0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26910" y="724417"/>
            <a:ext cx="4108313" cy="12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0"/>
              </a:lnSpc>
              <a:spcBef>
                <a:spcPct val="0"/>
              </a:spcBef>
            </a:pPr>
            <a:r>
              <a:rPr lang="en-US" sz="8000" u="none">
                <a:solidFill>
                  <a:srgbClr val="94725B"/>
                </a:solidFill>
                <a:ea typeface="Source Han Serif KR ExtraLight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89278" y="960856"/>
            <a:ext cx="5950380" cy="1619718"/>
            <a:chOff x="0" y="0"/>
            <a:chExt cx="7933839" cy="21596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42590"/>
              <a:ext cx="7933839" cy="81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94725B"/>
                  </a:solidFill>
                  <a:ea typeface="Gothic A1 Bold"/>
                </a:rPr>
                <a:t>프로젝트 개요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56845"/>
              <a:ext cx="7933839" cy="1270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94725B"/>
                  </a:solidFill>
                  <a:latin typeface="Gothic A1 Black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89278" y="2637724"/>
            <a:ext cx="5950380" cy="1629243"/>
            <a:chOff x="0" y="0"/>
            <a:chExt cx="7933839" cy="21723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355290"/>
              <a:ext cx="7933839" cy="81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94725B"/>
                  </a:solidFill>
                  <a:ea typeface="Gothic A1 Bold"/>
                </a:rPr>
                <a:t>프로젝트 구성 및 역할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56845"/>
              <a:ext cx="7933839" cy="1282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94725B"/>
                  </a:solidFill>
                  <a:latin typeface="Gothic A1 Black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89278" y="4324116"/>
            <a:ext cx="5950380" cy="1629243"/>
            <a:chOff x="0" y="0"/>
            <a:chExt cx="7933839" cy="21723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355290"/>
              <a:ext cx="7933839" cy="81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94725B"/>
                  </a:solidFill>
                  <a:ea typeface="Gothic A1 Bold"/>
                </a:rPr>
                <a:t>프로젝트 수행 절차 및 방법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56845"/>
              <a:ext cx="7933839" cy="1282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94725B"/>
                  </a:solidFill>
                  <a:latin typeface="Gothic A1 Black"/>
                </a:rPr>
                <a:t>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89278" y="6009340"/>
            <a:ext cx="5950380" cy="1629243"/>
            <a:chOff x="0" y="0"/>
            <a:chExt cx="7933839" cy="217232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355290"/>
              <a:ext cx="7933839" cy="81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94725B"/>
                  </a:solidFill>
                  <a:ea typeface="Gothic A1 Bold"/>
                </a:rPr>
                <a:t>프로젝트 수행 결과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56845"/>
              <a:ext cx="7933839" cy="1282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94725B"/>
                  </a:solidFill>
                  <a:latin typeface="Gothic A1 Black"/>
                </a:rPr>
                <a:t>04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89278" y="7629057"/>
            <a:ext cx="5950380" cy="1629243"/>
            <a:chOff x="0" y="0"/>
            <a:chExt cx="7933839" cy="217232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355290"/>
              <a:ext cx="7933839" cy="817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94725B"/>
                  </a:solidFill>
                  <a:ea typeface="Gothic A1 Bold"/>
                </a:rPr>
                <a:t>자체 평가 의견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56845"/>
              <a:ext cx="7933839" cy="1282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2"/>
                </a:lnSpc>
              </a:pPr>
              <a:r>
                <a:rPr lang="en-US" sz="5424">
                  <a:solidFill>
                    <a:srgbClr val="94725B"/>
                  </a:solidFill>
                  <a:latin typeface="Gothic A1 Black"/>
                </a:rPr>
                <a:t>05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35223" y="1028700"/>
            <a:ext cx="3455107" cy="6630334"/>
            <a:chOff x="0" y="0"/>
            <a:chExt cx="4606809" cy="8840445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32629" t="0" r="32629" b="0"/>
            <a:stretch>
              <a:fillRect/>
            </a:stretch>
          </p:blipFill>
          <p:spPr>
            <a:xfrm flipH="false" flipV="false">
              <a:off x="0" y="0"/>
              <a:ext cx="4606809" cy="8840445"/>
            </a:xfrm>
            <a:prstGeom prst="rect">
              <a:avLst/>
            </a:prstGeom>
          </p:spPr>
        </p:pic>
      </p:grpSp>
      <p:grpSp>
        <p:nvGrpSpPr>
          <p:cNvPr name="Group 21" id="21"/>
          <p:cNvGrpSpPr/>
          <p:nvPr/>
        </p:nvGrpSpPr>
        <p:grpSpPr>
          <a:xfrm rot="0">
            <a:off x="2969787" y="2694173"/>
            <a:ext cx="3455107" cy="6630334"/>
            <a:chOff x="0" y="0"/>
            <a:chExt cx="4606809" cy="8840445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3"/>
            <a:srcRect l="21673" t="11885" r="51790" b="0"/>
            <a:stretch>
              <a:fillRect/>
            </a:stretch>
          </p:blipFill>
          <p:spPr>
            <a:xfrm flipH="false" flipV="false">
              <a:off x="0" y="0"/>
              <a:ext cx="4606809" cy="8840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0190" y="34768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76704" y="2264750"/>
            <a:ext cx="7820705" cy="5500276"/>
          </a:xfrm>
          <a:custGeom>
            <a:avLst/>
            <a:gdLst/>
            <a:ahLst/>
            <a:cxnLst/>
            <a:rect r="r" b="b" t="t" l="l"/>
            <a:pathLst>
              <a:path h="5500276" w="7820705">
                <a:moveTo>
                  <a:pt x="0" y="0"/>
                </a:moveTo>
                <a:lnTo>
                  <a:pt x="7820705" y="0"/>
                </a:lnTo>
                <a:lnTo>
                  <a:pt x="7820705" y="5500276"/>
                </a:lnTo>
                <a:lnTo>
                  <a:pt x="0" y="5500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77551" y="2427716"/>
            <a:ext cx="179068" cy="179068"/>
            <a:chOff x="0" y="0"/>
            <a:chExt cx="246380" cy="246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3340"/>
                  </a:moveTo>
                  <a:cubicBezTo>
                    <a:pt x="14478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7160"/>
                    <a:pt x="1397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383943" y="2819158"/>
            <a:ext cx="1684973" cy="1684973"/>
          </a:xfrm>
          <a:custGeom>
            <a:avLst/>
            <a:gdLst/>
            <a:ahLst/>
            <a:cxnLst/>
            <a:rect r="r" b="b" t="t" l="l"/>
            <a:pathLst>
              <a:path h="1684973" w="1684973">
                <a:moveTo>
                  <a:pt x="0" y="0"/>
                </a:moveTo>
                <a:lnTo>
                  <a:pt x="1684973" y="0"/>
                </a:lnTo>
                <a:lnTo>
                  <a:pt x="1684973" y="1684973"/>
                </a:lnTo>
                <a:lnTo>
                  <a:pt x="0" y="168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4659" y="2264750"/>
            <a:ext cx="2183925" cy="1192969"/>
          </a:xfrm>
          <a:custGeom>
            <a:avLst/>
            <a:gdLst/>
            <a:ahLst/>
            <a:cxnLst/>
            <a:rect r="r" b="b" t="t" l="l"/>
            <a:pathLst>
              <a:path h="1192969" w="2183925">
                <a:moveTo>
                  <a:pt x="0" y="0"/>
                </a:moveTo>
                <a:lnTo>
                  <a:pt x="2183925" y="0"/>
                </a:lnTo>
                <a:lnTo>
                  <a:pt x="2183925" y="1192969"/>
                </a:lnTo>
                <a:lnTo>
                  <a:pt x="0" y="119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4659" y="3164748"/>
            <a:ext cx="1631814" cy="891378"/>
          </a:xfrm>
          <a:custGeom>
            <a:avLst/>
            <a:gdLst/>
            <a:ahLst/>
            <a:cxnLst/>
            <a:rect r="r" b="b" t="t" l="l"/>
            <a:pathLst>
              <a:path h="891378" w="1631814">
                <a:moveTo>
                  <a:pt x="0" y="0"/>
                </a:moveTo>
                <a:lnTo>
                  <a:pt x="1631814" y="0"/>
                </a:lnTo>
                <a:lnTo>
                  <a:pt x="1631814" y="891378"/>
                </a:lnTo>
                <a:lnTo>
                  <a:pt x="0" y="891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25628" y="2861235"/>
            <a:ext cx="1438579" cy="1438579"/>
          </a:xfrm>
          <a:custGeom>
            <a:avLst/>
            <a:gdLst/>
            <a:ahLst/>
            <a:cxnLst/>
            <a:rect r="r" b="b" t="t" l="l"/>
            <a:pathLst>
              <a:path h="1438579" w="1438579">
                <a:moveTo>
                  <a:pt x="0" y="0"/>
                </a:moveTo>
                <a:lnTo>
                  <a:pt x="1438579" y="0"/>
                </a:lnTo>
                <a:lnTo>
                  <a:pt x="1438579" y="1438579"/>
                </a:lnTo>
                <a:lnTo>
                  <a:pt x="0" y="143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96694" y="3590088"/>
            <a:ext cx="538007" cy="538007"/>
          </a:xfrm>
          <a:custGeom>
            <a:avLst/>
            <a:gdLst/>
            <a:ahLst/>
            <a:cxnLst/>
            <a:rect r="r" b="b" t="t" l="l"/>
            <a:pathLst>
              <a:path h="538007" w="538007">
                <a:moveTo>
                  <a:pt x="0" y="0"/>
                </a:moveTo>
                <a:lnTo>
                  <a:pt x="538007" y="0"/>
                </a:lnTo>
                <a:lnTo>
                  <a:pt x="538007" y="538007"/>
                </a:lnTo>
                <a:lnTo>
                  <a:pt x="0" y="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34345" y="2720546"/>
            <a:ext cx="1648811" cy="1648811"/>
          </a:xfrm>
          <a:custGeom>
            <a:avLst/>
            <a:gdLst/>
            <a:ahLst/>
            <a:cxnLst/>
            <a:rect r="r" b="b" t="t" l="l"/>
            <a:pathLst>
              <a:path h="1648811" w="1648811">
                <a:moveTo>
                  <a:pt x="0" y="0"/>
                </a:moveTo>
                <a:lnTo>
                  <a:pt x="1648811" y="0"/>
                </a:lnTo>
                <a:lnTo>
                  <a:pt x="1648811" y="1648811"/>
                </a:lnTo>
                <a:lnTo>
                  <a:pt x="0" y="164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2816" y="3328831"/>
            <a:ext cx="1068881" cy="583876"/>
          </a:xfrm>
          <a:custGeom>
            <a:avLst/>
            <a:gdLst/>
            <a:ahLst/>
            <a:cxnLst/>
            <a:rect r="r" b="b" t="t" l="l"/>
            <a:pathLst>
              <a:path h="583876" w="1068881">
                <a:moveTo>
                  <a:pt x="0" y="0"/>
                </a:moveTo>
                <a:lnTo>
                  <a:pt x="1068881" y="0"/>
                </a:lnTo>
                <a:lnTo>
                  <a:pt x="1068881" y="583876"/>
                </a:lnTo>
                <a:lnTo>
                  <a:pt x="0" y="583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88294" y="2264750"/>
            <a:ext cx="5653365" cy="5500276"/>
          </a:xfrm>
          <a:custGeom>
            <a:avLst/>
            <a:gdLst/>
            <a:ahLst/>
            <a:cxnLst/>
            <a:rect r="r" b="b" t="t" l="l"/>
            <a:pathLst>
              <a:path h="5500276" w="5653365">
                <a:moveTo>
                  <a:pt x="0" y="0"/>
                </a:moveTo>
                <a:lnTo>
                  <a:pt x="5653365" y="0"/>
                </a:lnTo>
                <a:lnTo>
                  <a:pt x="5653365" y="5500276"/>
                </a:lnTo>
                <a:lnTo>
                  <a:pt x="0" y="5500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27257" y="9050813"/>
            <a:ext cx="14592291" cy="754920"/>
            <a:chOff x="0" y="0"/>
            <a:chExt cx="19456387" cy="100656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9456387" cy="1006560"/>
              <a:chOff x="0" y="0"/>
              <a:chExt cx="3843237" cy="19882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843237" cy="198827"/>
              </a:xfrm>
              <a:custGeom>
                <a:avLst/>
                <a:gdLst/>
                <a:ahLst/>
                <a:cxnLst/>
                <a:rect r="r" b="b" t="t" l="l"/>
                <a:pathLst>
                  <a:path h="198827" w="3843237">
                    <a:moveTo>
                      <a:pt x="27058" y="0"/>
                    </a:moveTo>
                    <a:lnTo>
                      <a:pt x="3816179" y="0"/>
                    </a:lnTo>
                    <a:cubicBezTo>
                      <a:pt x="3831123" y="0"/>
                      <a:pt x="3843237" y="12114"/>
                      <a:pt x="3843237" y="27058"/>
                    </a:cubicBezTo>
                    <a:lnTo>
                      <a:pt x="3843237" y="171769"/>
                    </a:lnTo>
                    <a:cubicBezTo>
                      <a:pt x="3843237" y="186712"/>
                      <a:pt x="3831123" y="198827"/>
                      <a:pt x="3816179" y="198827"/>
                    </a:cubicBezTo>
                    <a:lnTo>
                      <a:pt x="27058" y="198827"/>
                    </a:lnTo>
                    <a:cubicBezTo>
                      <a:pt x="12114" y="198827"/>
                      <a:pt x="0" y="186712"/>
                      <a:pt x="0" y="171769"/>
                    </a:cubicBezTo>
                    <a:lnTo>
                      <a:pt x="0" y="27058"/>
                    </a:lnTo>
                    <a:cubicBezTo>
                      <a:pt x="0" y="12114"/>
                      <a:pt x="12114" y="0"/>
                      <a:pt x="27058" y="0"/>
                    </a:cubicBezTo>
                    <a:close/>
                  </a:path>
                </a:pathLst>
              </a:custGeom>
              <a:solidFill>
                <a:srgbClr val="C7B19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760922" y="154138"/>
              <a:ext cx="16439161" cy="61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637">
                  <a:solidFill>
                    <a:srgbClr val="FBF9FA"/>
                  </a:solidFill>
                  <a:ea typeface="Gothic A1 Bold"/>
                </a:rPr>
                <a:t>집밥헷선생이 추천해준 식단이 맘에 들지 않을 경우 재추천을 요구할 수 있다.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740184">
            <a:off x="963759" y="4266568"/>
            <a:ext cx="2875495" cy="2090679"/>
          </a:xfrm>
          <a:custGeom>
            <a:avLst/>
            <a:gdLst/>
            <a:ahLst/>
            <a:cxnLst/>
            <a:rect r="r" b="b" t="t" l="l"/>
            <a:pathLst>
              <a:path h="2090679" w="2875495">
                <a:moveTo>
                  <a:pt x="0" y="0"/>
                </a:moveTo>
                <a:lnTo>
                  <a:pt x="2875495" y="0"/>
                </a:lnTo>
                <a:lnTo>
                  <a:pt x="2875495" y="2090679"/>
                </a:lnTo>
                <a:lnTo>
                  <a:pt x="0" y="2090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606" r="0" b="-693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82793">
            <a:off x="2110997" y="4315082"/>
            <a:ext cx="393853" cy="378099"/>
          </a:xfrm>
          <a:custGeom>
            <a:avLst/>
            <a:gdLst/>
            <a:ahLst/>
            <a:cxnLst/>
            <a:rect r="r" b="b" t="t" l="l"/>
            <a:pathLst>
              <a:path h="378099" w="393853">
                <a:moveTo>
                  <a:pt x="0" y="0"/>
                </a:moveTo>
                <a:lnTo>
                  <a:pt x="393853" y="0"/>
                </a:lnTo>
                <a:lnTo>
                  <a:pt x="393853" y="378099"/>
                </a:lnTo>
                <a:lnTo>
                  <a:pt x="0" y="3780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534345" y="2804458"/>
            <a:ext cx="2663064" cy="117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8"/>
              </a:lnSpc>
            </a:pPr>
            <a:r>
              <a:rPr lang="en-US" sz="3149">
                <a:solidFill>
                  <a:srgbClr val="000000"/>
                </a:solidFill>
                <a:ea typeface="Gothic A1 Bold Bold"/>
              </a:rPr>
              <a:t>식단 </a:t>
            </a:r>
          </a:p>
          <a:p>
            <a:pPr algn="l">
              <a:lnSpc>
                <a:spcPts val="4408"/>
              </a:lnSpc>
            </a:pPr>
            <a:r>
              <a:rPr lang="en-US" sz="3149">
                <a:solidFill>
                  <a:srgbClr val="000000"/>
                </a:solidFill>
                <a:ea typeface="Gothic A1 Bold Bold"/>
              </a:rPr>
              <a:t>바꿀거야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6704" y="2312991"/>
            <a:ext cx="2662205" cy="12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3648">
                <a:solidFill>
                  <a:srgbClr val="000000"/>
                </a:solidFill>
                <a:ea typeface="Baekmuk Batang Bold"/>
              </a:rPr>
              <a:t>어렵네요...</a:t>
            </a:r>
            <a:r>
              <a:rPr lang="en-US" sz="3648">
                <a:solidFill>
                  <a:srgbClr val="000000"/>
                </a:solidFill>
                <a:latin typeface="Baekmuk Batang Bold"/>
              </a:rPr>
              <a:t> </a:t>
            </a:r>
          </a:p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000000"/>
                </a:solidFill>
                <a:ea typeface="Baekmuk Batang Bold"/>
              </a:rPr>
              <a:t>휴먼</a:t>
            </a:r>
          </a:p>
        </p:txBody>
      </p:sp>
      <p:sp>
        <p:nvSpPr>
          <p:cNvPr name="TextBox 27" id="27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55907" y="1151220"/>
            <a:ext cx="6454706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식단변경 로직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69451" y="7822176"/>
            <a:ext cx="2091050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&lt;식단 변경 로직&gt;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5100" y="7822176"/>
            <a:ext cx="5577189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&lt;집밥헷선생과 첨예하게 대립하는 휴먼&gt;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0190" y="34768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89813" y="2015098"/>
            <a:ext cx="7554076" cy="4277301"/>
          </a:xfrm>
          <a:custGeom>
            <a:avLst/>
            <a:gdLst/>
            <a:ahLst/>
            <a:cxnLst/>
            <a:rect r="r" b="b" t="t" l="l"/>
            <a:pathLst>
              <a:path h="4277301" w="7554076">
                <a:moveTo>
                  <a:pt x="0" y="0"/>
                </a:moveTo>
                <a:lnTo>
                  <a:pt x="7554076" y="0"/>
                </a:lnTo>
                <a:lnTo>
                  <a:pt x="7554076" y="4277302"/>
                </a:lnTo>
                <a:lnTo>
                  <a:pt x="0" y="427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7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54515" y="4592804"/>
            <a:ext cx="5335002" cy="3399191"/>
          </a:xfrm>
          <a:custGeom>
            <a:avLst/>
            <a:gdLst/>
            <a:ahLst/>
            <a:cxnLst/>
            <a:rect r="r" b="b" t="t" l="l"/>
            <a:pathLst>
              <a:path h="3399191" w="5335002">
                <a:moveTo>
                  <a:pt x="0" y="0"/>
                </a:moveTo>
                <a:lnTo>
                  <a:pt x="5335002" y="0"/>
                </a:lnTo>
                <a:lnTo>
                  <a:pt x="5335002" y="3399192"/>
                </a:lnTo>
                <a:lnTo>
                  <a:pt x="0" y="3399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6" t="0" r="-5128" b="-1335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834" y="1866018"/>
            <a:ext cx="5148080" cy="5474267"/>
          </a:xfrm>
          <a:custGeom>
            <a:avLst/>
            <a:gdLst/>
            <a:ahLst/>
            <a:cxnLst/>
            <a:rect r="r" b="b" t="t" l="l"/>
            <a:pathLst>
              <a:path h="5474267" w="5148080">
                <a:moveTo>
                  <a:pt x="0" y="0"/>
                </a:moveTo>
                <a:lnTo>
                  <a:pt x="5148080" y="0"/>
                </a:lnTo>
                <a:lnTo>
                  <a:pt x="5148080" y="5474266"/>
                </a:lnTo>
                <a:lnTo>
                  <a:pt x="0" y="5474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5907" y="1151220"/>
            <a:ext cx="6454706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식단변경 로직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67789" y="8040043"/>
            <a:ext cx="7959315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&lt;챗 GPT 질문 형식과 Split 진행 로직&gt;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1279" y="7454584"/>
            <a:ext cx="5577189" cy="64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&lt;날짜 입력시 월요일(0)~일요일(6)까지 숫자로 받는 Int_weekday 변수를 선언을 추가함&gt;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586" y="8756784"/>
            <a:ext cx="7416405" cy="91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12" indent="-282806" lvl="1">
              <a:lnSpc>
                <a:spcPts val="3405"/>
              </a:lnSpc>
              <a:buFont typeface="Arial"/>
              <a:buChar char="•"/>
            </a:pPr>
            <a:r>
              <a:rPr lang="en-US" sz="2619">
                <a:solidFill>
                  <a:srgbClr val="E2DFD9"/>
                </a:solidFill>
                <a:ea typeface="Gothic A1 Bold"/>
              </a:rPr>
              <a:t>주 단위로 생성했던 다른 로직과는 다르게 1일단위의 선택이 필요하여 해당 변수 추가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2885" y="8766309"/>
            <a:ext cx="7496633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73">
                <a:solidFill>
                  <a:srgbClr val="94725B"/>
                </a:solidFill>
                <a:ea typeface="Gothic A1 Bold"/>
              </a:rPr>
              <a:t>챗 GPT에게 1일 식단을 받은 후 스플릿 하여 불러온 DataTable에 입력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0190" y="34768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48511" y="2026200"/>
            <a:ext cx="4662726" cy="6537872"/>
          </a:xfrm>
          <a:custGeom>
            <a:avLst/>
            <a:gdLst/>
            <a:ahLst/>
            <a:cxnLst/>
            <a:rect r="r" b="b" t="t" l="l"/>
            <a:pathLst>
              <a:path h="6537872" w="4662726">
                <a:moveTo>
                  <a:pt x="0" y="0"/>
                </a:moveTo>
                <a:lnTo>
                  <a:pt x="4662726" y="0"/>
                </a:lnTo>
                <a:lnTo>
                  <a:pt x="4662726" y="6537872"/>
                </a:lnTo>
                <a:lnTo>
                  <a:pt x="0" y="65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1" t="0" r="-352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3089" y="2026200"/>
            <a:ext cx="4986288" cy="6537872"/>
          </a:xfrm>
          <a:custGeom>
            <a:avLst/>
            <a:gdLst/>
            <a:ahLst/>
            <a:cxnLst/>
            <a:rect r="r" b="b" t="t" l="l"/>
            <a:pathLst>
              <a:path h="6537872" w="4986288">
                <a:moveTo>
                  <a:pt x="0" y="0"/>
                </a:moveTo>
                <a:lnTo>
                  <a:pt x="4986287" y="0"/>
                </a:lnTo>
                <a:lnTo>
                  <a:pt x="4986287" y="6537872"/>
                </a:lnTo>
                <a:lnTo>
                  <a:pt x="0" y="653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5907" y="1151220"/>
            <a:ext cx="6454706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식단변경 로직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7153" y="8840297"/>
            <a:ext cx="7618160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&lt;SourceData와 Result 파일의 엑셀파일에 해당 DataTable 업데이트&gt;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4179" y="8840297"/>
            <a:ext cx="7771390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&lt;원하는 날짜가 포함된 엑셀을 DataTable로 불러옴 &gt;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856" r="0" b="0"/>
          <a:stretch>
            <a:fillRect/>
          </a:stretch>
        </p:blipFill>
        <p:spPr>
          <a:xfrm flipH="false" flipV="false" rot="0">
            <a:off x="1828800" y="1891630"/>
            <a:ext cx="14630400" cy="791221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동영상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93662" y="3937663"/>
            <a:ext cx="7727613" cy="4485951"/>
          </a:xfrm>
          <a:custGeom>
            <a:avLst/>
            <a:gdLst/>
            <a:ahLst/>
            <a:cxnLst/>
            <a:rect r="r" b="b" t="t" l="l"/>
            <a:pathLst>
              <a:path h="4485951" w="7727613">
                <a:moveTo>
                  <a:pt x="0" y="0"/>
                </a:moveTo>
                <a:lnTo>
                  <a:pt x="7727613" y="0"/>
                </a:lnTo>
                <a:lnTo>
                  <a:pt x="7727613" y="4485951"/>
                </a:lnTo>
                <a:lnTo>
                  <a:pt x="0" y="448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2" t="0" r="-27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179168"/>
            <a:ext cx="4693424" cy="3736053"/>
          </a:xfrm>
          <a:custGeom>
            <a:avLst/>
            <a:gdLst/>
            <a:ahLst/>
            <a:cxnLst/>
            <a:rect r="r" b="b" t="t" l="l"/>
            <a:pathLst>
              <a:path h="3736053" w="4693424">
                <a:moveTo>
                  <a:pt x="0" y="0"/>
                </a:moveTo>
                <a:lnTo>
                  <a:pt x="4693424" y="0"/>
                </a:lnTo>
                <a:lnTo>
                  <a:pt x="4693424" y="3736053"/>
                </a:lnTo>
                <a:lnTo>
                  <a:pt x="0" y="3736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407" r="-1444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927547"/>
            <a:ext cx="7188859" cy="2119648"/>
          </a:xfrm>
          <a:custGeom>
            <a:avLst/>
            <a:gdLst/>
            <a:ahLst/>
            <a:cxnLst/>
            <a:rect r="r" b="b" t="t" l="l"/>
            <a:pathLst>
              <a:path h="2119648" w="7188859">
                <a:moveTo>
                  <a:pt x="0" y="0"/>
                </a:moveTo>
                <a:lnTo>
                  <a:pt x="7188859" y="0"/>
                </a:lnTo>
                <a:lnTo>
                  <a:pt x="7188859" y="2119648"/>
                </a:lnTo>
                <a:lnTo>
                  <a:pt x="0" y="211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4089007"/>
            <a:ext cx="7188859" cy="4444703"/>
          </a:xfrm>
          <a:custGeom>
            <a:avLst/>
            <a:gdLst/>
            <a:ahLst/>
            <a:cxnLst/>
            <a:rect r="r" b="b" t="t" l="l"/>
            <a:pathLst>
              <a:path h="4444703" w="7188859">
                <a:moveTo>
                  <a:pt x="0" y="0"/>
                </a:moveTo>
                <a:lnTo>
                  <a:pt x="7188859" y="0"/>
                </a:lnTo>
                <a:lnTo>
                  <a:pt x="7188859" y="4444702"/>
                </a:lnTo>
                <a:lnTo>
                  <a:pt x="0" y="4444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6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5696" y="8626793"/>
            <a:ext cx="5852548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&lt;추천 받은 일주일식단과 칼로리 시트&gt;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0795" y="8626793"/>
            <a:ext cx="4725027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&lt;각 주마다 식단정보 폴더가 생성되게 된다&gt;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21565" y="2195135"/>
            <a:ext cx="5861617" cy="5256436"/>
          </a:xfrm>
          <a:custGeom>
            <a:avLst/>
            <a:gdLst/>
            <a:ahLst/>
            <a:cxnLst/>
            <a:rect r="r" b="b" t="t" l="l"/>
            <a:pathLst>
              <a:path h="5256436" w="5861617">
                <a:moveTo>
                  <a:pt x="0" y="0"/>
                </a:moveTo>
                <a:lnTo>
                  <a:pt x="5861617" y="0"/>
                </a:lnTo>
                <a:lnTo>
                  <a:pt x="5861617" y="5256436"/>
                </a:lnTo>
                <a:lnTo>
                  <a:pt x="0" y="5256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2360" y="2852828"/>
            <a:ext cx="4392328" cy="4598743"/>
          </a:xfrm>
          <a:custGeom>
            <a:avLst/>
            <a:gdLst/>
            <a:ahLst/>
            <a:cxnLst/>
            <a:rect r="r" b="b" t="t" l="l"/>
            <a:pathLst>
              <a:path h="4598743" w="4392328">
                <a:moveTo>
                  <a:pt x="0" y="0"/>
                </a:moveTo>
                <a:lnTo>
                  <a:pt x="4392328" y="0"/>
                </a:lnTo>
                <a:lnTo>
                  <a:pt x="4392328" y="4598743"/>
                </a:lnTo>
                <a:lnTo>
                  <a:pt x="0" y="459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6" t="-6758" r="-3156" b="-130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Result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2034" y="8707756"/>
            <a:ext cx="9239872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일주일식단.xlsx 와 그 시각화 자료를 각각 기간별로 저장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1565" y="7586681"/>
            <a:ext cx="5852548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 &lt;추천 받은 일주일식단.xlsx 와 그것을 시각화한 자료&gt;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25909" y="7586681"/>
            <a:ext cx="3985231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&lt;챗 GPT가 전수해준 요리 레시피들&gt;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866" y="8707756"/>
            <a:ext cx="8069317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221">
                <a:solidFill>
                  <a:srgbClr val="E2DFD9"/>
                </a:solidFill>
                <a:ea typeface="Gothic A1 Bold"/>
              </a:rPr>
              <a:t>레시피는 하나의 Result 폴더로 저장 되어 추후 확인 가능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1369" y="1891630"/>
            <a:ext cx="7586510" cy="2817523"/>
          </a:xfrm>
          <a:custGeom>
            <a:avLst/>
            <a:gdLst/>
            <a:ahLst/>
            <a:cxnLst/>
            <a:rect r="r" b="b" t="t" l="l"/>
            <a:pathLst>
              <a:path h="2817523" w="7586510">
                <a:moveTo>
                  <a:pt x="0" y="0"/>
                </a:moveTo>
                <a:lnTo>
                  <a:pt x="7586510" y="0"/>
                </a:lnTo>
                <a:lnTo>
                  <a:pt x="7586510" y="2817524"/>
                </a:lnTo>
                <a:lnTo>
                  <a:pt x="0" y="281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6" r="-8668" b="-66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0302" y="4813929"/>
            <a:ext cx="7587577" cy="3552794"/>
          </a:xfrm>
          <a:custGeom>
            <a:avLst/>
            <a:gdLst/>
            <a:ahLst/>
            <a:cxnLst/>
            <a:rect r="r" b="b" t="t" l="l"/>
            <a:pathLst>
              <a:path h="3552794" w="7587577">
                <a:moveTo>
                  <a:pt x="0" y="0"/>
                </a:moveTo>
                <a:lnTo>
                  <a:pt x="7587577" y="0"/>
                </a:lnTo>
                <a:lnTo>
                  <a:pt x="7587577" y="3552793"/>
                </a:lnTo>
                <a:lnTo>
                  <a:pt x="0" y="3552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4" r="-8048" b="-3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15495" y="5143500"/>
            <a:ext cx="5035847" cy="3343243"/>
          </a:xfrm>
          <a:custGeom>
            <a:avLst/>
            <a:gdLst/>
            <a:ahLst/>
            <a:cxnLst/>
            <a:rect r="r" b="b" t="t" l="l"/>
            <a:pathLst>
              <a:path h="3343243" w="5035847">
                <a:moveTo>
                  <a:pt x="0" y="0"/>
                </a:moveTo>
                <a:lnTo>
                  <a:pt x="5035847" y="0"/>
                </a:lnTo>
                <a:lnTo>
                  <a:pt x="5035847" y="3343243"/>
                </a:lnTo>
                <a:lnTo>
                  <a:pt x="0" y="334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5495" y="1891630"/>
            <a:ext cx="8243805" cy="3168640"/>
          </a:xfrm>
          <a:custGeom>
            <a:avLst/>
            <a:gdLst/>
            <a:ahLst/>
            <a:cxnLst/>
            <a:rect r="r" b="b" t="t" l="l"/>
            <a:pathLst>
              <a:path h="3168640" w="8243805">
                <a:moveTo>
                  <a:pt x="0" y="0"/>
                </a:moveTo>
                <a:lnTo>
                  <a:pt x="8243805" y="0"/>
                </a:lnTo>
                <a:lnTo>
                  <a:pt x="8243805" y="3168640"/>
                </a:lnTo>
                <a:lnTo>
                  <a:pt x="0" y="3168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0" t="0" r="-811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7495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- 일주일 식단 구성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847855" y="9029668"/>
            <a:ext cx="14592291" cy="754920"/>
            <a:chOff x="0" y="0"/>
            <a:chExt cx="19456387" cy="100656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456387" cy="1006560"/>
              <a:chOff x="0" y="0"/>
              <a:chExt cx="3843237" cy="1988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43237" cy="198827"/>
              </a:xfrm>
              <a:custGeom>
                <a:avLst/>
                <a:gdLst/>
                <a:ahLst/>
                <a:cxnLst/>
                <a:rect r="r" b="b" t="t" l="l"/>
                <a:pathLst>
                  <a:path h="198827" w="3843237">
                    <a:moveTo>
                      <a:pt x="27058" y="0"/>
                    </a:moveTo>
                    <a:lnTo>
                      <a:pt x="3816179" y="0"/>
                    </a:lnTo>
                    <a:cubicBezTo>
                      <a:pt x="3831123" y="0"/>
                      <a:pt x="3843237" y="12114"/>
                      <a:pt x="3843237" y="27058"/>
                    </a:cubicBezTo>
                    <a:lnTo>
                      <a:pt x="3843237" y="171769"/>
                    </a:lnTo>
                    <a:cubicBezTo>
                      <a:pt x="3843237" y="186712"/>
                      <a:pt x="3831123" y="198827"/>
                      <a:pt x="3816179" y="198827"/>
                    </a:cubicBezTo>
                    <a:lnTo>
                      <a:pt x="27058" y="198827"/>
                    </a:lnTo>
                    <a:cubicBezTo>
                      <a:pt x="12114" y="198827"/>
                      <a:pt x="0" y="186712"/>
                      <a:pt x="0" y="171769"/>
                    </a:cubicBezTo>
                    <a:lnTo>
                      <a:pt x="0" y="27058"/>
                    </a:lnTo>
                    <a:cubicBezTo>
                      <a:pt x="0" y="12114"/>
                      <a:pt x="12114" y="0"/>
                      <a:pt x="27058" y="0"/>
                    </a:cubicBezTo>
                    <a:close/>
                  </a:path>
                </a:pathLst>
              </a:custGeom>
              <a:solidFill>
                <a:srgbClr val="C7B19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586172" y="154138"/>
              <a:ext cx="14284043" cy="61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637">
                  <a:solidFill>
                    <a:srgbClr val="FBF9FA"/>
                  </a:solidFill>
                  <a:ea typeface="Gothic A1 Bold"/>
                </a:rPr>
                <a:t>일주일식단.xlsx 에 요일별 '아침/점심/저녁 식단'과 '칼로리 정보' 생성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495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- 일일 식단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47855" y="9066694"/>
            <a:ext cx="14592291" cy="754920"/>
            <a:chOff x="0" y="0"/>
            <a:chExt cx="19456387" cy="100656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456387" cy="1006560"/>
              <a:chOff x="0" y="0"/>
              <a:chExt cx="3843237" cy="19882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843237" cy="198827"/>
              </a:xfrm>
              <a:custGeom>
                <a:avLst/>
                <a:gdLst/>
                <a:ahLst/>
                <a:cxnLst/>
                <a:rect r="r" b="b" t="t" l="l"/>
                <a:pathLst>
                  <a:path h="198827" w="3843237">
                    <a:moveTo>
                      <a:pt x="27058" y="0"/>
                    </a:moveTo>
                    <a:lnTo>
                      <a:pt x="3816179" y="0"/>
                    </a:lnTo>
                    <a:cubicBezTo>
                      <a:pt x="3831123" y="0"/>
                      <a:pt x="3843237" y="12114"/>
                      <a:pt x="3843237" y="27058"/>
                    </a:cubicBezTo>
                    <a:lnTo>
                      <a:pt x="3843237" y="171769"/>
                    </a:lnTo>
                    <a:cubicBezTo>
                      <a:pt x="3843237" y="186712"/>
                      <a:pt x="3831123" y="198827"/>
                      <a:pt x="3816179" y="198827"/>
                    </a:cubicBezTo>
                    <a:lnTo>
                      <a:pt x="27058" y="198827"/>
                    </a:lnTo>
                    <a:cubicBezTo>
                      <a:pt x="12114" y="198827"/>
                      <a:pt x="0" y="186712"/>
                      <a:pt x="0" y="171769"/>
                    </a:cubicBezTo>
                    <a:lnTo>
                      <a:pt x="0" y="27058"/>
                    </a:lnTo>
                    <a:cubicBezTo>
                      <a:pt x="0" y="12114"/>
                      <a:pt x="12114" y="0"/>
                      <a:pt x="27058" y="0"/>
                    </a:cubicBezTo>
                    <a:close/>
                  </a:path>
                </a:pathLst>
              </a:custGeom>
              <a:solidFill>
                <a:srgbClr val="C7B19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586172" y="154138"/>
              <a:ext cx="14284043" cy="61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637">
                  <a:solidFill>
                    <a:srgbClr val="FBF9FA"/>
                  </a:solidFill>
                  <a:latin typeface="Gothic A1 Bold"/>
                </a:rPr>
                <a:t>input 엑셀 파일에 입력된 날짜에 맞는 일일 식단 생성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46296" y="1882105"/>
            <a:ext cx="12195408" cy="2742673"/>
          </a:xfrm>
          <a:custGeom>
            <a:avLst/>
            <a:gdLst/>
            <a:ahLst/>
            <a:cxnLst/>
            <a:rect r="r" b="b" t="t" l="l"/>
            <a:pathLst>
              <a:path h="2742673" w="12195408">
                <a:moveTo>
                  <a:pt x="0" y="0"/>
                </a:moveTo>
                <a:lnTo>
                  <a:pt x="12195408" y="0"/>
                </a:lnTo>
                <a:lnTo>
                  <a:pt x="12195408" y="2742673"/>
                </a:lnTo>
                <a:lnTo>
                  <a:pt x="0" y="274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46296" y="5278097"/>
            <a:ext cx="12195408" cy="2810246"/>
          </a:xfrm>
          <a:custGeom>
            <a:avLst/>
            <a:gdLst/>
            <a:ahLst/>
            <a:cxnLst/>
            <a:rect r="r" b="b" t="t" l="l"/>
            <a:pathLst>
              <a:path h="2810246" w="12195408">
                <a:moveTo>
                  <a:pt x="0" y="0"/>
                </a:moveTo>
                <a:lnTo>
                  <a:pt x="12195408" y="0"/>
                </a:lnTo>
                <a:lnTo>
                  <a:pt x="12195408" y="2810247"/>
                </a:lnTo>
                <a:lnTo>
                  <a:pt x="0" y="281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75965" y="2933124"/>
            <a:ext cx="7792010" cy="4420752"/>
          </a:xfrm>
          <a:custGeom>
            <a:avLst/>
            <a:gdLst/>
            <a:ahLst/>
            <a:cxnLst/>
            <a:rect r="r" b="b" t="t" l="l"/>
            <a:pathLst>
              <a:path h="4420752" w="7792010">
                <a:moveTo>
                  <a:pt x="0" y="0"/>
                </a:moveTo>
                <a:lnTo>
                  <a:pt x="7792009" y="0"/>
                </a:lnTo>
                <a:lnTo>
                  <a:pt x="7792009" y="4420752"/>
                </a:lnTo>
                <a:lnTo>
                  <a:pt x="0" y="442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8" t="-58394" r="-19495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14413" y="2127965"/>
            <a:ext cx="4510007" cy="6031071"/>
            <a:chOff x="0" y="0"/>
            <a:chExt cx="6013343" cy="8041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3343" cy="8041428"/>
            </a:xfrm>
            <a:custGeom>
              <a:avLst/>
              <a:gdLst/>
              <a:ahLst/>
              <a:cxnLst/>
              <a:rect r="r" b="b" t="t" l="l"/>
              <a:pathLst>
                <a:path h="8041428" w="6013343">
                  <a:moveTo>
                    <a:pt x="0" y="0"/>
                  </a:moveTo>
                  <a:lnTo>
                    <a:pt x="6013343" y="0"/>
                  </a:lnTo>
                  <a:lnTo>
                    <a:pt x="6013343" y="8041428"/>
                  </a:lnTo>
                  <a:lnTo>
                    <a:pt x="0" y="8041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24604" y="4808005"/>
              <a:ext cx="1236555" cy="1003434"/>
            </a:xfrm>
            <a:custGeom>
              <a:avLst/>
              <a:gdLst/>
              <a:ahLst/>
              <a:cxnLst/>
              <a:rect r="r" b="b" t="t" l="l"/>
              <a:pathLst>
                <a:path h="1003434" w="1236555">
                  <a:moveTo>
                    <a:pt x="0" y="0"/>
                  </a:moveTo>
                  <a:lnTo>
                    <a:pt x="1236555" y="0"/>
                  </a:lnTo>
                  <a:lnTo>
                    <a:pt x="1236555" y="1003435"/>
                  </a:lnTo>
                  <a:lnTo>
                    <a:pt x="0" y="1003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879" y="696351"/>
            <a:ext cx="898331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04. 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5907" y="1151220"/>
            <a:ext cx="7354238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레시피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847855" y="9062072"/>
            <a:ext cx="14592291" cy="754920"/>
            <a:chOff x="0" y="0"/>
            <a:chExt cx="19456387" cy="100656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456387" cy="1006560"/>
              <a:chOff x="0" y="0"/>
              <a:chExt cx="3843237" cy="1988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43237" cy="198827"/>
              </a:xfrm>
              <a:custGeom>
                <a:avLst/>
                <a:gdLst/>
                <a:ahLst/>
                <a:cxnLst/>
                <a:rect r="r" b="b" t="t" l="l"/>
                <a:pathLst>
                  <a:path h="198827" w="3843237">
                    <a:moveTo>
                      <a:pt x="27058" y="0"/>
                    </a:moveTo>
                    <a:lnTo>
                      <a:pt x="3816179" y="0"/>
                    </a:lnTo>
                    <a:cubicBezTo>
                      <a:pt x="3831123" y="0"/>
                      <a:pt x="3843237" y="12114"/>
                      <a:pt x="3843237" y="27058"/>
                    </a:cubicBezTo>
                    <a:lnTo>
                      <a:pt x="3843237" y="171769"/>
                    </a:lnTo>
                    <a:cubicBezTo>
                      <a:pt x="3843237" y="186712"/>
                      <a:pt x="3831123" y="198827"/>
                      <a:pt x="3816179" y="198827"/>
                    </a:cubicBezTo>
                    <a:lnTo>
                      <a:pt x="27058" y="198827"/>
                    </a:lnTo>
                    <a:cubicBezTo>
                      <a:pt x="12114" y="198827"/>
                      <a:pt x="0" y="186712"/>
                      <a:pt x="0" y="171769"/>
                    </a:cubicBezTo>
                    <a:lnTo>
                      <a:pt x="0" y="27058"/>
                    </a:lnTo>
                    <a:cubicBezTo>
                      <a:pt x="0" y="12114"/>
                      <a:pt x="12114" y="0"/>
                      <a:pt x="27058" y="0"/>
                    </a:cubicBezTo>
                    <a:close/>
                  </a:path>
                </a:pathLst>
              </a:custGeom>
              <a:solidFill>
                <a:srgbClr val="C7B19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2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017226" y="154138"/>
              <a:ext cx="14284043" cy="61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637">
                  <a:solidFill>
                    <a:srgbClr val="FBF9FA"/>
                  </a:solidFill>
                  <a:ea typeface="Gothic A1 Bold"/>
                </a:rPr>
                <a:t>다운 받은 이미지와 챗 GPT가 제공한 레시피로 Word 생성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2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82919" y="591288"/>
            <a:ext cx="16122162" cy="0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6910" y="724417"/>
            <a:ext cx="12620369" cy="12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0"/>
              </a:lnSpc>
              <a:spcBef>
                <a:spcPct val="0"/>
              </a:spcBef>
            </a:pPr>
            <a:r>
              <a:rPr lang="en-US" sz="8000">
                <a:solidFill>
                  <a:srgbClr val="70513C"/>
                </a:solidFill>
                <a:latin typeface="Source Han Serif KR ExtraLight"/>
              </a:rPr>
              <a:t>05. 자체 평가 의견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371226"/>
          <a:ext cx="16566922" cy="6887074"/>
        </p:xfrm>
        <a:graphic>
          <a:graphicData uri="http://schemas.openxmlformats.org/drawingml/2006/table">
            <a:tbl>
              <a:tblPr/>
              <a:tblGrid>
                <a:gridCol w="4650671"/>
                <a:gridCol w="2294287"/>
                <a:gridCol w="9621964"/>
              </a:tblGrid>
              <a:tr h="1189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 Bold"/>
                        </a:rPr>
                        <a:t>이 름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 Bold"/>
                        </a:rPr>
                        <a:t>역 할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"/>
                        </a:rPr>
                        <a:t>자체 평가 의견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</a:tr>
              <a:tr h="1189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김주성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장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lab 돋움 미디움"/>
                        </a:rPr>
                        <a:t>Work Flow을 생각하고 작성하는 과정이 재밌었다.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lab 돋움 미디움"/>
                        </a:rPr>
                        <a:t>중간중간 어려움이 있었지만, 해결했을 때 쾌감이 좋았다.</a:t>
                      </a:r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10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이혁재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lab 돋움 미디움"/>
                        </a:rPr>
                        <a:t>하나의 로직을 짤 때마다 변수가 너무 많이 발생해서 최대한 안정성을 강화하기 위해 노력했고, 그만큼 안정적이게 되어서 상당히 뿌듯했다. 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lab 돋움 미디움"/>
                        </a:rPr>
                        <a:t>처음 RPA를 배울때 trycatch 쓰기도 싫어했었던 나를 생각해보면 왜 써야하는 지를 이해하게되어서 기쁘다.</a:t>
                      </a:r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9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차아란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lab 돋움 미디움"/>
                        </a:rPr>
                        <a:t>수업, 과제 중 혼자 로직을 짜다가 여러 사람의 로직을 보고 합치는 과정에서 같은과제에 접근하는 방식이 사람 마다 다르다는게 인상적이었고 이를 통해 많은걸 배웠다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8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남진식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lab 돋움 미디움"/>
                        </a:rPr>
                        <a:t>RPA로 어떤 편리함을 얻을 수 있을지 팀원들과 주제를 자유롭게 생각하는 과정이 흥미로웠고, 생각한 알고리즘과 실제로 구현 과정에서 차이가 있어 어려움이 있었지만 해결해 나가는 과정에서 많은 것을 배웠다.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7103" y="0"/>
            <a:ext cx="11400912" cy="10287000"/>
            <a:chOff x="0" y="0"/>
            <a:chExt cx="30027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27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02709">
                  <a:moveTo>
                    <a:pt x="0" y="0"/>
                  </a:moveTo>
                  <a:lnTo>
                    <a:pt x="3002709" y="0"/>
                  </a:lnTo>
                  <a:lnTo>
                    <a:pt x="3002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887088" y="600813"/>
            <a:ext cx="10317993" cy="952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082919" y="591288"/>
            <a:ext cx="5804169" cy="9525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6022555"/>
            <a:ext cx="6887079" cy="4264445"/>
          </a:xfrm>
          <a:custGeom>
            <a:avLst/>
            <a:gdLst/>
            <a:ahLst/>
            <a:cxnLst/>
            <a:rect r="r" b="b" t="t" l="l"/>
            <a:pathLst>
              <a:path h="4264445" w="6887079">
                <a:moveTo>
                  <a:pt x="0" y="0"/>
                </a:moveTo>
                <a:lnTo>
                  <a:pt x="6887079" y="0"/>
                </a:lnTo>
                <a:lnTo>
                  <a:pt x="6887079" y="4264445"/>
                </a:lnTo>
                <a:lnTo>
                  <a:pt x="0" y="426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03428">
            <a:off x="2078326" y="7126077"/>
            <a:ext cx="479374" cy="2057400"/>
          </a:xfrm>
          <a:custGeom>
            <a:avLst/>
            <a:gdLst/>
            <a:ahLst/>
            <a:cxnLst/>
            <a:rect r="r" b="b" t="t" l="l"/>
            <a:pathLst>
              <a:path h="2057400" w="479374">
                <a:moveTo>
                  <a:pt x="0" y="0"/>
                </a:moveTo>
                <a:lnTo>
                  <a:pt x="479374" y="0"/>
                </a:lnTo>
                <a:lnTo>
                  <a:pt x="4793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0160" y="8367638"/>
            <a:ext cx="2376919" cy="1919362"/>
          </a:xfrm>
          <a:custGeom>
            <a:avLst/>
            <a:gdLst/>
            <a:ahLst/>
            <a:cxnLst/>
            <a:rect r="r" b="b" t="t" l="l"/>
            <a:pathLst>
              <a:path h="1919362" w="2376919">
                <a:moveTo>
                  <a:pt x="0" y="0"/>
                </a:moveTo>
                <a:lnTo>
                  <a:pt x="2376919" y="0"/>
                </a:lnTo>
                <a:lnTo>
                  <a:pt x="2376919" y="1919362"/>
                </a:lnTo>
                <a:lnTo>
                  <a:pt x="0" y="1919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6910" y="724417"/>
            <a:ext cx="5760169" cy="256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0"/>
              </a:lnSpc>
              <a:spcBef>
                <a:spcPct val="0"/>
              </a:spcBef>
            </a:pPr>
            <a:r>
              <a:rPr lang="en-US" sz="8000">
                <a:solidFill>
                  <a:srgbClr val="E2DFD9"/>
                </a:solidFill>
                <a:latin typeface="Source Han Serif KR ExtraLight"/>
              </a:rPr>
              <a:t>01. 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6558" y="914400"/>
            <a:ext cx="9826550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94725B"/>
                </a:solidFill>
                <a:ea typeface="Gothic A1 Bold"/>
              </a:rPr>
              <a:t>배달비를 아끼고 건강을 챙기고 싶은 사람에게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94725B"/>
                </a:solidFill>
                <a:ea typeface="Gothic A1 Bold"/>
              </a:rPr>
              <a:t>집에서 효과적으로 요리를 할 수 있도록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94725B"/>
                </a:solidFill>
                <a:ea typeface="Gothic A1 Bold"/>
              </a:rPr>
              <a:t>도움을 주는</a:t>
            </a:r>
            <a:r>
              <a:rPr lang="en-US" sz="3500">
                <a:solidFill>
                  <a:srgbClr val="94725B"/>
                </a:solidFill>
                <a:latin typeface="Gothic A1 Bold"/>
              </a:rPr>
              <a:t> 요리 맞춤 서비스</a:t>
            </a:r>
          </a:p>
          <a:p>
            <a:pPr>
              <a:lnSpc>
                <a:spcPts val="4550"/>
              </a:lnSpc>
            </a:pPr>
            <a:r>
              <a:rPr lang="en-US" sz="3500">
                <a:solidFill>
                  <a:srgbClr val="94725B"/>
                </a:solidFill>
                <a:latin typeface="Gothic A1 Bold"/>
              </a:rPr>
              <a:t> </a:t>
            </a:r>
            <a:r>
              <a:rPr lang="en-US" sz="3500">
                <a:solidFill>
                  <a:srgbClr val="94725B"/>
                </a:solidFill>
                <a:latin typeface="Gothic A1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6558" y="3205361"/>
            <a:ext cx="10207354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94725B"/>
                </a:solidFill>
                <a:ea typeface="Gothic A1 Bold"/>
              </a:rPr>
              <a:t>영양 밸런스를 고려한 건강한 일주일치 식단을 자동으로 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2921" y="4124427"/>
            <a:ext cx="10207354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94725B"/>
                </a:solidFill>
                <a:ea typeface="Gothic A1 Bold"/>
              </a:rPr>
              <a:t>원하는 일자의 일일 식단 불러오기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2921" y="5043399"/>
            <a:ext cx="10207354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94725B"/>
                </a:solidFill>
                <a:ea typeface="Gothic A1 Bold"/>
              </a:rPr>
              <a:t>원하는 음식의 레시피를 챗 GPT에 답변받고 WORD 파일로 저장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6558" y="5962371"/>
            <a:ext cx="10207354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976" indent="-284988" lvl="1">
              <a:lnSpc>
                <a:spcPts val="3432"/>
              </a:lnSpc>
              <a:buFont typeface="Arial"/>
              <a:buChar char="•"/>
            </a:pPr>
            <a:r>
              <a:rPr lang="en-US" sz="2640">
                <a:solidFill>
                  <a:srgbClr val="94725B"/>
                </a:solidFill>
                <a:ea typeface="Gothic A1 Bold"/>
              </a:rPr>
              <a:t>일주일치 식단의 칼로리 비교해서 시각화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83882" y="7439576"/>
            <a:ext cx="10207354" cy="48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2"/>
              </a:lnSpc>
            </a:pPr>
            <a:r>
              <a:rPr lang="en-US" sz="2640">
                <a:solidFill>
                  <a:srgbClr val="94725B"/>
                </a:solidFill>
                <a:ea typeface="Gothic A1 Bold"/>
              </a:rPr>
              <a:t>활용 프로그램 : UIPATH, COLAB, EXCEL, WORD, 챗 GPT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83858" y="8515373"/>
            <a:ext cx="98404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94725B"/>
                </a:solidFill>
                <a:ea typeface="Gothic A1 Bold"/>
              </a:rPr>
              <a:t>니즈에 맞는 </a:t>
            </a:r>
            <a:r>
              <a:rPr lang="en-US" sz="3000">
                <a:solidFill>
                  <a:srgbClr val="FF5757"/>
                </a:solidFill>
                <a:ea typeface="Gothic A1 Bold"/>
              </a:rPr>
              <a:t>데이터 수집</a:t>
            </a:r>
            <a:r>
              <a:rPr lang="en-US" sz="3000">
                <a:solidFill>
                  <a:srgbClr val="94725B"/>
                </a:solidFill>
                <a:ea typeface="Gothic A1 Bold"/>
              </a:rPr>
              <a:t>과 </a:t>
            </a:r>
            <a:r>
              <a:rPr lang="en-US" sz="3000">
                <a:solidFill>
                  <a:srgbClr val="FF5757"/>
                </a:solidFill>
                <a:ea typeface="Gothic A1 Bold"/>
              </a:rPr>
              <a:t>레시피 제작</a:t>
            </a:r>
            <a:r>
              <a:rPr lang="en-US" sz="3000">
                <a:solidFill>
                  <a:srgbClr val="94725B"/>
                </a:solidFill>
                <a:latin typeface="Gothic A1 Bold"/>
              </a:rPr>
              <a:t> 및 </a:t>
            </a:r>
            <a:r>
              <a:rPr lang="en-US" sz="3000">
                <a:solidFill>
                  <a:srgbClr val="FF5757"/>
                </a:solidFill>
                <a:ea typeface="Gothic A1 Bold"/>
              </a:rPr>
              <a:t>시각화</a:t>
            </a:r>
            <a:r>
              <a:rPr lang="en-US" sz="3000">
                <a:solidFill>
                  <a:srgbClr val="94725B"/>
                </a:solidFill>
                <a:ea typeface="Gothic A1 Bold"/>
              </a:rPr>
              <a:t>를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94725B"/>
                </a:solidFill>
                <a:ea typeface="Gothic A1 Bold"/>
              </a:rPr>
              <a:t>효율적으로 자동화 처리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4741" y="3305669"/>
            <a:ext cx="12858518" cy="5850723"/>
          </a:xfrm>
          <a:custGeom>
            <a:avLst/>
            <a:gdLst/>
            <a:ahLst/>
            <a:cxnLst/>
            <a:rect r="r" b="b" t="t" l="l"/>
            <a:pathLst>
              <a:path h="5850723" w="12858518">
                <a:moveTo>
                  <a:pt x="0" y="0"/>
                </a:moveTo>
                <a:lnTo>
                  <a:pt x="12858518" y="0"/>
                </a:lnTo>
                <a:lnTo>
                  <a:pt x="12858518" y="5850723"/>
                </a:lnTo>
                <a:lnTo>
                  <a:pt x="0" y="585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1" r="0" b="-2536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973193" y="5228492"/>
          <a:ext cx="2596405" cy="723900"/>
        </p:xfrm>
        <a:graphic>
          <a:graphicData uri="http://schemas.openxmlformats.org/drawingml/2006/table">
            <a:tbl>
              <a:tblPr/>
              <a:tblGrid>
                <a:gridCol w="2596405"/>
              </a:tblGrid>
              <a:tr h="723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646063">
            <a:off x="5110520" y="4441915"/>
            <a:ext cx="904760" cy="868569"/>
          </a:xfrm>
          <a:custGeom>
            <a:avLst/>
            <a:gdLst/>
            <a:ahLst/>
            <a:cxnLst/>
            <a:rect r="r" b="b" t="t" l="l"/>
            <a:pathLst>
              <a:path h="868569" w="904760">
                <a:moveTo>
                  <a:pt x="0" y="0"/>
                </a:moveTo>
                <a:lnTo>
                  <a:pt x="904759" y="0"/>
                </a:lnTo>
                <a:lnTo>
                  <a:pt x="904759" y="868569"/>
                </a:lnTo>
                <a:lnTo>
                  <a:pt x="0" y="86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082919" y="591288"/>
            <a:ext cx="16122162" cy="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254536" y="1132504"/>
            <a:ext cx="3778928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99"/>
              </a:lnSpc>
              <a:spcBef>
                <a:spcPct val="0"/>
              </a:spcBef>
            </a:pPr>
            <a:r>
              <a:rPr lang="en-US" sz="9999">
                <a:solidFill>
                  <a:srgbClr val="E2DFD9"/>
                </a:solidFill>
                <a:latin typeface="Source Han Serif KR ExtraLight Bold"/>
              </a:rPr>
              <a:t>Q N 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25" r="0" b="782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82919" y="591288"/>
            <a:ext cx="16122162" cy="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05703" y="4227561"/>
            <a:ext cx="12476594" cy="174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12"/>
              </a:lnSpc>
              <a:spcBef>
                <a:spcPct val="0"/>
              </a:spcBef>
            </a:pPr>
            <a:r>
              <a:rPr lang="en-US" sz="10947" spc="448" u="none">
                <a:solidFill>
                  <a:srgbClr val="FFFFFF"/>
                </a:solidFill>
                <a:ea typeface="Source Han Serif KR ExtraLight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2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82919" y="591288"/>
            <a:ext cx="16122162" cy="0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6910" y="724417"/>
            <a:ext cx="12620369" cy="127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0"/>
              </a:lnSpc>
              <a:spcBef>
                <a:spcPct val="0"/>
              </a:spcBef>
            </a:pPr>
            <a:r>
              <a:rPr lang="en-US" sz="8000">
                <a:solidFill>
                  <a:srgbClr val="70513C"/>
                </a:solidFill>
                <a:latin typeface="Source Han Serif KR ExtraLight"/>
              </a:rPr>
              <a:t>02. 프로젝트 구성 및 역할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3353" y="2846327"/>
          <a:ext cx="16566922" cy="6020299"/>
        </p:xfrm>
        <a:graphic>
          <a:graphicData uri="http://schemas.openxmlformats.org/drawingml/2006/table">
            <a:tbl>
              <a:tblPr/>
              <a:tblGrid>
                <a:gridCol w="4650671"/>
                <a:gridCol w="2294287"/>
                <a:gridCol w="9621964"/>
              </a:tblGrid>
              <a:tr h="12040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 Bold"/>
                        </a:rPr>
                        <a:t>이 름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 Bold"/>
                        </a:rPr>
                        <a:t>역 할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70513C"/>
                          </a:solidFill>
                          <a:ea typeface="Tlab 돋움 미디움 Bold"/>
                        </a:rPr>
                        <a:t>담당 업무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</a:tr>
              <a:tr h="12040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김주성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장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spc="-128">
                          <a:solidFill>
                            <a:srgbClr val="000000"/>
                          </a:solidFill>
                          <a:latin typeface="Tlab 돋움 미디움"/>
                        </a:rPr>
                        <a:t>Flow Chart 작성, 식단 작성 부분 Part, 영상제작, 발표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0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이혁재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a typeface="Tlab 돋움 미디움"/>
                        </a:rPr>
                        <a:t>식단 칼로리 비교 Part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0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차아란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lab 돋움 미디움"/>
                        </a:rPr>
                        <a:t>WorkFlow통합, PPT작성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0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spc="3360">
                          <a:solidFill>
                            <a:srgbClr val="70513C"/>
                          </a:solidFill>
                          <a:ea typeface="Tlab 돋움 미디움"/>
                        </a:rPr>
                        <a:t>남진식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B1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ea typeface="Tlab 돋움 미디움"/>
                        </a:rPr>
                        <a:t>팀 원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Tlab 돋움 미디움"/>
                        </a:rPr>
                        <a:t>Recipe 검색 Part, PPT작성</a:t>
                      </a:r>
                      <a:endParaRPr lang="en-US" sz="1100"/>
                    </a:p>
                  </a:txBody>
                  <a:tcPr marL="119873" marR="119873" marT="119873" marB="119873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788478" y="1866018"/>
            <a:ext cx="9032797" cy="4278254"/>
          </a:xfrm>
          <a:custGeom>
            <a:avLst/>
            <a:gdLst/>
            <a:ahLst/>
            <a:cxnLst/>
            <a:rect r="r" b="b" t="t" l="l"/>
            <a:pathLst>
              <a:path h="4278254" w="9032797">
                <a:moveTo>
                  <a:pt x="0" y="0"/>
                </a:moveTo>
                <a:lnTo>
                  <a:pt x="9032797" y="0"/>
                </a:lnTo>
                <a:lnTo>
                  <a:pt x="9032797" y="4278253"/>
                </a:lnTo>
                <a:lnTo>
                  <a:pt x="0" y="427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88478" y="6850308"/>
            <a:ext cx="4351077" cy="1508675"/>
          </a:xfrm>
          <a:custGeom>
            <a:avLst/>
            <a:gdLst/>
            <a:ahLst/>
            <a:cxnLst/>
            <a:rect r="r" b="b" t="t" l="l"/>
            <a:pathLst>
              <a:path h="1508675" w="4351077">
                <a:moveTo>
                  <a:pt x="0" y="0"/>
                </a:moveTo>
                <a:lnTo>
                  <a:pt x="4351077" y="0"/>
                </a:lnTo>
                <a:lnTo>
                  <a:pt x="4351077" y="1508675"/>
                </a:lnTo>
                <a:lnTo>
                  <a:pt x="0" y="1508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31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04876" y="6850308"/>
            <a:ext cx="4516399" cy="1447823"/>
          </a:xfrm>
          <a:custGeom>
            <a:avLst/>
            <a:gdLst/>
            <a:ahLst/>
            <a:cxnLst/>
            <a:rect r="r" b="b" t="t" l="l"/>
            <a:pathLst>
              <a:path h="1447823" w="4516399">
                <a:moveTo>
                  <a:pt x="0" y="0"/>
                </a:moveTo>
                <a:lnTo>
                  <a:pt x="4516399" y="0"/>
                </a:lnTo>
                <a:lnTo>
                  <a:pt x="4516399" y="1447823"/>
                </a:lnTo>
                <a:lnTo>
                  <a:pt x="0" y="1447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3" t="0" r="-72143" b="-608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- 기본 세팅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677" y="1871733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1. 실행하기 위해서는 UIpath와 Excel, Word가 </a:t>
            </a:r>
          </a:p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ea typeface="Gothic A1 Bold"/>
              </a:rPr>
              <a:t>필요합니다.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677" y="2907680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2. 동봉된 압축파일 (uipath3.zip)파일은 C드라이브에 바로 압축을 풀어주세요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8677" y="3943628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3. Config파일의 APIkey 설정을 제외하고, Config 파일은 건드리지 말아주세요.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677" y="5027201"/>
            <a:ext cx="7627239" cy="119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4. UiPath 패키지 2가지 설치가 필요합니다. (Uipath.WebAPI.Activities v1.16.2 / </a:t>
            </a:r>
          </a:p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UiPath.Word.Activities v1.17.0)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677" y="6444148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5. 값들은 uipath3 폴더 내 input 엑셀에서 설정해 주시고, 시트명은 변경하지 말아주세요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8677" y="7480096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>
                <a:solidFill>
                  <a:srgbClr val="E2DFD9"/>
                </a:solidFill>
                <a:latin typeface="Gothic A1 Bold"/>
              </a:rPr>
              <a:t>6. 레시피 및 식단변경 시트를 제외하고는 시트당 B2 값을 설정하여 사용해야 합니다.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8677" y="8516044"/>
            <a:ext cx="7627239" cy="81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2337" spc="-135">
                <a:solidFill>
                  <a:srgbClr val="E2DFD9"/>
                </a:solidFill>
                <a:latin typeface="Gothic A1 Bold"/>
              </a:rPr>
              <a:t>7. 매주 자동 실행되는 시간을 Input 파일에 기입하시면, 해당 시간에 다음 주 식단과 식단 관련 차트가 자동으로 생성됩니다.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19194" y="6240954"/>
            <a:ext cx="4971365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4725B"/>
                </a:solidFill>
                <a:latin typeface="Gothic A1 Bold"/>
              </a:rPr>
              <a:t>&lt;uipath3 폴더를 해당 위치에 만들어주세요&gt;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64519" y="8481429"/>
            <a:ext cx="3309349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4725B"/>
                </a:solidFill>
                <a:latin typeface="Gothic A1 Bold"/>
              </a:rPr>
              <a:t>&lt;Uipath.WebAPI.Activities&gt;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4623" y="8481429"/>
            <a:ext cx="3116906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4725B"/>
                </a:solidFill>
                <a:latin typeface="Gothic A1 Bold"/>
              </a:rPr>
              <a:t>&lt;UiPath.Word.Activities&gt;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07" y="0"/>
            <a:ext cx="9632093" cy="10287000"/>
            <a:chOff x="0" y="0"/>
            <a:chExt cx="25368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7">
                  <a:moveTo>
                    <a:pt x="0" y="0"/>
                  </a:moveTo>
                  <a:lnTo>
                    <a:pt x="2536847" y="0"/>
                  </a:lnTo>
                  <a:lnTo>
                    <a:pt x="25368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전체 로직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3728" y="1866018"/>
            <a:ext cx="15480544" cy="7269580"/>
          </a:xfrm>
          <a:custGeom>
            <a:avLst/>
            <a:gdLst/>
            <a:ahLst/>
            <a:cxnLst/>
            <a:rect r="r" b="b" t="t" l="l"/>
            <a:pathLst>
              <a:path h="7269580" w="15480544">
                <a:moveTo>
                  <a:pt x="0" y="0"/>
                </a:moveTo>
                <a:lnTo>
                  <a:pt x="15480544" y="0"/>
                </a:lnTo>
                <a:lnTo>
                  <a:pt x="15480544" y="7269579"/>
                </a:lnTo>
                <a:lnTo>
                  <a:pt x="0" y="72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47855" y="9412914"/>
            <a:ext cx="14592291" cy="754920"/>
            <a:chOff x="0" y="0"/>
            <a:chExt cx="3843237" cy="1988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43237" cy="198827"/>
            </a:xfrm>
            <a:custGeom>
              <a:avLst/>
              <a:gdLst/>
              <a:ahLst/>
              <a:cxnLst/>
              <a:rect r="r" b="b" t="t" l="l"/>
              <a:pathLst>
                <a:path h="198827" w="3843237">
                  <a:moveTo>
                    <a:pt x="27058" y="0"/>
                  </a:moveTo>
                  <a:lnTo>
                    <a:pt x="3816179" y="0"/>
                  </a:lnTo>
                  <a:cubicBezTo>
                    <a:pt x="3831123" y="0"/>
                    <a:pt x="3843237" y="12114"/>
                    <a:pt x="3843237" y="27058"/>
                  </a:cubicBezTo>
                  <a:lnTo>
                    <a:pt x="3843237" y="171769"/>
                  </a:lnTo>
                  <a:cubicBezTo>
                    <a:pt x="3843237" y="186712"/>
                    <a:pt x="3831123" y="198827"/>
                    <a:pt x="3816179" y="198827"/>
                  </a:cubicBezTo>
                  <a:lnTo>
                    <a:pt x="27058" y="198827"/>
                  </a:lnTo>
                  <a:cubicBezTo>
                    <a:pt x="12114" y="198827"/>
                    <a:pt x="0" y="186712"/>
                    <a:pt x="0" y="171769"/>
                  </a:cubicBezTo>
                  <a:lnTo>
                    <a:pt x="0" y="27058"/>
                  </a:lnTo>
                  <a:cubicBezTo>
                    <a:pt x="0" y="12114"/>
                    <a:pt x="12114" y="0"/>
                    <a:pt x="27058" y="0"/>
                  </a:cubicBezTo>
                  <a:close/>
                </a:path>
              </a:pathLst>
            </a:custGeom>
            <a:solidFill>
              <a:srgbClr val="C7B19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68546" y="9507086"/>
            <a:ext cx="12329371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637">
                <a:solidFill>
                  <a:srgbClr val="FBF9FA"/>
                </a:solidFill>
                <a:ea typeface="Gothic A1 Bold"/>
              </a:rPr>
              <a:t>총 5개의 주요 로직으로 구성된 집밥헷선생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12350" y="2116057"/>
            <a:ext cx="5083415" cy="4572178"/>
            <a:chOff x="0" y="0"/>
            <a:chExt cx="6777887" cy="60962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899403"/>
              <a:ext cx="6777887" cy="4196834"/>
            </a:xfrm>
            <a:custGeom>
              <a:avLst/>
              <a:gdLst/>
              <a:ahLst/>
              <a:cxnLst/>
              <a:rect r="r" b="b" t="t" l="l"/>
              <a:pathLst>
                <a:path h="4196834" w="6777887">
                  <a:moveTo>
                    <a:pt x="0" y="0"/>
                  </a:moveTo>
                  <a:lnTo>
                    <a:pt x="6777887" y="0"/>
                  </a:lnTo>
                  <a:lnTo>
                    <a:pt x="6777887" y="4196835"/>
                  </a:lnTo>
                  <a:lnTo>
                    <a:pt x="0" y="4196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927334">
              <a:off x="1967111" y="689865"/>
              <a:ext cx="3291261" cy="2419077"/>
            </a:xfrm>
            <a:custGeom>
              <a:avLst/>
              <a:gdLst/>
              <a:ahLst/>
              <a:cxnLst/>
              <a:rect r="r" b="b" t="t" l="l"/>
              <a:pathLst>
                <a:path h="2419077" w="3291261">
                  <a:moveTo>
                    <a:pt x="0" y="0"/>
                  </a:moveTo>
                  <a:lnTo>
                    <a:pt x="3291261" y="0"/>
                  </a:lnTo>
                  <a:lnTo>
                    <a:pt x="3291261" y="2419077"/>
                  </a:lnTo>
                  <a:lnTo>
                    <a:pt x="0" y="241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1276754">
              <a:off x="2287499" y="1277305"/>
              <a:ext cx="2918078" cy="1190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7"/>
                </a:lnSpc>
              </a:pPr>
              <a:r>
                <a:rPr lang="en-US" sz="2576">
                  <a:solidFill>
                    <a:srgbClr val="000000"/>
                  </a:solidFill>
                  <a:ea typeface="Baekmuk Batang Bold"/>
                </a:rPr>
                <a:t>이렇게 드십쇼 </a:t>
              </a:r>
            </a:p>
            <a:p>
              <a:pPr algn="ctr">
                <a:lnSpc>
                  <a:spcPts val="3607"/>
                </a:lnSpc>
              </a:pPr>
              <a:r>
                <a:rPr lang="en-US" sz="2576">
                  <a:solidFill>
                    <a:srgbClr val="000000"/>
                  </a:solidFill>
                  <a:ea typeface="Baekmuk Batang Bold"/>
                </a:rPr>
                <a:t>휴먼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-1153759">
              <a:off x="2245131" y="2402873"/>
              <a:ext cx="569275" cy="546504"/>
            </a:xfrm>
            <a:custGeom>
              <a:avLst/>
              <a:gdLst/>
              <a:ahLst/>
              <a:cxnLst/>
              <a:rect r="r" b="b" t="t" l="l"/>
              <a:pathLst>
                <a:path h="546504" w="569275">
                  <a:moveTo>
                    <a:pt x="0" y="0"/>
                  </a:moveTo>
                  <a:lnTo>
                    <a:pt x="569275" y="0"/>
                  </a:lnTo>
                  <a:lnTo>
                    <a:pt x="569275" y="546504"/>
                  </a:lnTo>
                  <a:lnTo>
                    <a:pt x="0" y="546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-766169">
            <a:off x="11421999" y="4358838"/>
            <a:ext cx="909508" cy="305822"/>
          </a:xfrm>
          <a:custGeom>
            <a:avLst/>
            <a:gdLst/>
            <a:ahLst/>
            <a:cxnLst/>
            <a:rect r="r" b="b" t="t" l="l"/>
            <a:pathLst>
              <a:path h="305822" w="909508">
                <a:moveTo>
                  <a:pt x="0" y="0"/>
                </a:moveTo>
                <a:lnTo>
                  <a:pt x="909508" y="0"/>
                </a:lnTo>
                <a:lnTo>
                  <a:pt x="909508" y="305822"/>
                </a:lnTo>
                <a:lnTo>
                  <a:pt x="0" y="305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39" y="0"/>
            <a:ext cx="9632061" cy="10287000"/>
            <a:chOff x="0" y="0"/>
            <a:chExt cx="25368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39">
                  <a:moveTo>
                    <a:pt x="0" y="0"/>
                  </a:moveTo>
                  <a:lnTo>
                    <a:pt x="2536839" y="0"/>
                  </a:lnTo>
                  <a:lnTo>
                    <a:pt x="25368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82858" y="2329780"/>
            <a:ext cx="3650897" cy="5161749"/>
          </a:xfrm>
          <a:custGeom>
            <a:avLst/>
            <a:gdLst/>
            <a:ahLst/>
            <a:cxnLst/>
            <a:rect r="r" b="b" t="t" l="l"/>
            <a:pathLst>
              <a:path h="5161749" w="3650897">
                <a:moveTo>
                  <a:pt x="0" y="0"/>
                </a:moveTo>
                <a:lnTo>
                  <a:pt x="3650898" y="0"/>
                </a:lnTo>
                <a:lnTo>
                  <a:pt x="3650898" y="5161749"/>
                </a:lnTo>
                <a:lnTo>
                  <a:pt x="0" y="516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84" r="-57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9555" y="3789804"/>
            <a:ext cx="4211066" cy="4444229"/>
          </a:xfrm>
          <a:custGeom>
            <a:avLst/>
            <a:gdLst/>
            <a:ahLst/>
            <a:cxnLst/>
            <a:rect r="r" b="b" t="t" l="l"/>
            <a:pathLst>
              <a:path h="4444229" w="4211066">
                <a:moveTo>
                  <a:pt x="0" y="0"/>
                </a:moveTo>
                <a:lnTo>
                  <a:pt x="4211066" y="0"/>
                </a:lnTo>
                <a:lnTo>
                  <a:pt x="4211066" y="4444229"/>
                </a:lnTo>
                <a:lnTo>
                  <a:pt x="0" y="444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3686" y="2595605"/>
            <a:ext cx="8112613" cy="4720066"/>
          </a:xfrm>
          <a:custGeom>
            <a:avLst/>
            <a:gdLst/>
            <a:ahLst/>
            <a:cxnLst/>
            <a:rect r="r" b="b" t="t" l="l"/>
            <a:pathLst>
              <a:path h="4720066" w="8112613">
                <a:moveTo>
                  <a:pt x="0" y="0"/>
                </a:moveTo>
                <a:lnTo>
                  <a:pt x="8112612" y="0"/>
                </a:lnTo>
                <a:lnTo>
                  <a:pt x="8112612" y="4720066"/>
                </a:lnTo>
                <a:lnTo>
                  <a:pt x="0" y="47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스케쥴 자동화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54423" y="7410921"/>
            <a:ext cx="3449309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&lt;스케줄에 등록한 시간을 입력&gt;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2858" y="8342750"/>
            <a:ext cx="7277763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&lt;실행 자동화 로직&gt;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5486" y="8760700"/>
            <a:ext cx="7455135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ea typeface="Gothic A1 Bold"/>
              </a:rPr>
              <a:t>현재시간을 받아서 스케줄에 등록된 시간이면 고정값으로 실행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9855" y="8348824"/>
            <a:ext cx="7460275" cy="13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2DFD9"/>
                </a:solidFill>
                <a:latin typeface="Gothic A1 Bold"/>
              </a:rPr>
              <a:t>Uipath 스케줄러에 등록되어 있는 요일, 시, 분을 Input시트의 "시간설정"시트에 입력해주어서 자동으로 프로그램이 돌아갈 수 있도록 함.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08545" y="2060995"/>
            <a:ext cx="4926825" cy="6318584"/>
          </a:xfrm>
          <a:custGeom>
            <a:avLst/>
            <a:gdLst/>
            <a:ahLst/>
            <a:cxnLst/>
            <a:rect r="r" b="b" t="t" l="l"/>
            <a:pathLst>
              <a:path h="6318584" w="4926825">
                <a:moveTo>
                  <a:pt x="0" y="0"/>
                </a:moveTo>
                <a:lnTo>
                  <a:pt x="4926825" y="0"/>
                </a:lnTo>
                <a:lnTo>
                  <a:pt x="4926825" y="6318584"/>
                </a:lnTo>
                <a:lnTo>
                  <a:pt x="0" y="631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8437" y="2167043"/>
            <a:ext cx="6004947" cy="6106488"/>
            <a:chOff x="0" y="0"/>
            <a:chExt cx="8006597" cy="8141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717093"/>
              <a:ext cx="8006597" cy="4174724"/>
            </a:xfrm>
            <a:custGeom>
              <a:avLst/>
              <a:gdLst/>
              <a:ahLst/>
              <a:cxnLst/>
              <a:rect r="r" b="b" t="t" l="l"/>
              <a:pathLst>
                <a:path h="4174724" w="8006597">
                  <a:moveTo>
                    <a:pt x="0" y="0"/>
                  </a:moveTo>
                  <a:lnTo>
                    <a:pt x="8006597" y="0"/>
                  </a:lnTo>
                  <a:lnTo>
                    <a:pt x="8006597" y="4174725"/>
                  </a:lnTo>
                  <a:lnTo>
                    <a:pt x="0" y="4174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06597" cy="1785933"/>
            </a:xfrm>
            <a:custGeom>
              <a:avLst/>
              <a:gdLst/>
              <a:ahLst/>
              <a:cxnLst/>
              <a:rect r="r" b="b" t="t" l="l"/>
              <a:pathLst>
                <a:path h="1785933" w="8006597">
                  <a:moveTo>
                    <a:pt x="0" y="0"/>
                  </a:moveTo>
                  <a:lnTo>
                    <a:pt x="8006597" y="0"/>
                  </a:lnTo>
                  <a:lnTo>
                    <a:pt x="8006597" y="1785933"/>
                  </a:lnTo>
                  <a:lnTo>
                    <a:pt x="0" y="1785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756725"/>
              <a:ext cx="8006597" cy="3385259"/>
            </a:xfrm>
            <a:custGeom>
              <a:avLst/>
              <a:gdLst/>
              <a:ahLst/>
              <a:cxnLst/>
              <a:rect r="r" b="b" t="t" l="l"/>
              <a:pathLst>
                <a:path h="3385259" w="8006597">
                  <a:moveTo>
                    <a:pt x="0" y="0"/>
                  </a:moveTo>
                  <a:lnTo>
                    <a:pt x="8006597" y="0"/>
                  </a:lnTo>
                  <a:lnTo>
                    <a:pt x="8006597" y="3385259"/>
                  </a:lnTo>
                  <a:lnTo>
                    <a:pt x="0" y="338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30" t="-143" r="-2348" b="-14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037" y="8905342"/>
            <a:ext cx="7556504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2DFD9"/>
                </a:solidFill>
                <a:ea typeface="Gothic A1 Bold"/>
              </a:rPr>
              <a:t>원하는 요청 내용을 Input 엑셀의  Sheet 별로 입력해서 수정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2672" y="8368781"/>
            <a:ext cx="4756479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&lt;Input  엑셀 파일 내부 변경 요청 사항 예시&gt;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55907" y="1151220"/>
            <a:ext cx="4665832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Input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38500" y="8462758"/>
            <a:ext cx="3009106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&lt;Input파일 변수 지정&gt;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8983" y="9119654"/>
            <a:ext cx="8362292" cy="4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988C7D"/>
                </a:solidFill>
                <a:latin typeface="Gothic A1 Bold"/>
              </a:rPr>
              <a:t>Input  엑셀로 요청 받은 값을 변경 사항 변수로 설정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5915" y="0"/>
            <a:ext cx="9632085" cy="10287000"/>
            <a:chOff x="0" y="0"/>
            <a:chExt cx="2536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6845">
                  <a:moveTo>
                    <a:pt x="0" y="0"/>
                  </a:moveTo>
                  <a:lnTo>
                    <a:pt x="2536845" y="0"/>
                  </a:lnTo>
                  <a:lnTo>
                    <a:pt x="2536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655939" y="600813"/>
            <a:ext cx="8549142" cy="28575"/>
          </a:xfrm>
          <a:prstGeom prst="line">
            <a:avLst/>
          </a:prstGeom>
          <a:ln cap="flat" w="19050">
            <a:solidFill>
              <a:srgbClr val="9472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82919" y="600813"/>
            <a:ext cx="7572996" cy="19050"/>
          </a:xfrm>
          <a:prstGeom prst="line">
            <a:avLst/>
          </a:prstGeom>
          <a:ln cap="flat" w="19050">
            <a:solidFill>
              <a:srgbClr val="E2DF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06801" y="2017956"/>
            <a:ext cx="5610973" cy="6344669"/>
          </a:xfrm>
          <a:custGeom>
            <a:avLst/>
            <a:gdLst/>
            <a:ahLst/>
            <a:cxnLst/>
            <a:rect r="r" b="b" t="t" l="l"/>
            <a:pathLst>
              <a:path h="6344669" w="5610973">
                <a:moveTo>
                  <a:pt x="0" y="0"/>
                </a:moveTo>
                <a:lnTo>
                  <a:pt x="5610973" y="0"/>
                </a:lnTo>
                <a:lnTo>
                  <a:pt x="5610973" y="6344670"/>
                </a:lnTo>
                <a:lnTo>
                  <a:pt x="0" y="634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9" t="0" r="-784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66462" y="2281901"/>
            <a:ext cx="4505496" cy="5723198"/>
          </a:xfrm>
          <a:custGeom>
            <a:avLst/>
            <a:gdLst/>
            <a:ahLst/>
            <a:cxnLst/>
            <a:rect r="r" b="b" t="t" l="l"/>
            <a:pathLst>
              <a:path h="5723198" w="4505496">
                <a:moveTo>
                  <a:pt x="0" y="0"/>
                </a:moveTo>
                <a:lnTo>
                  <a:pt x="4505496" y="0"/>
                </a:lnTo>
                <a:lnTo>
                  <a:pt x="4505496" y="5723198"/>
                </a:lnTo>
                <a:lnTo>
                  <a:pt x="0" y="572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7121192" y="832558"/>
            <a:ext cx="135254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0"/>
              </a:lnSpc>
              <a:spcBef>
                <a:spcPct val="0"/>
              </a:spcBef>
            </a:pPr>
            <a:r>
              <a:rPr lang="en-US" sz="5000" spc="205" u="none">
                <a:solidFill>
                  <a:srgbClr val="94725B"/>
                </a:solidFill>
                <a:latin typeface="Source Han Serif KR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6910" y="743467"/>
            <a:ext cx="752899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E2DFD9"/>
                </a:solidFill>
                <a:latin typeface="Source Han Serif KR ExtraLight"/>
              </a:rPr>
              <a:t>03. 수행 절차 및 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5907" y="1151220"/>
            <a:ext cx="5398624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0"/>
              </a:lnSpc>
              <a:spcBef>
                <a:spcPct val="0"/>
              </a:spcBef>
            </a:pPr>
            <a:r>
              <a:rPr lang="en-US" sz="4000">
                <a:solidFill>
                  <a:srgbClr val="94725B"/>
                </a:solidFill>
                <a:latin typeface="Source Han Serif KR ExtraLight Bold"/>
              </a:rPr>
              <a:t> - 일주일 식단 구성 로직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9538" y="8700434"/>
            <a:ext cx="7929762" cy="13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 spc="-97">
                <a:solidFill>
                  <a:srgbClr val="988C7D"/>
                </a:solidFill>
                <a:latin typeface="Gothic A1 Bold"/>
              </a:rPr>
              <a:t>AddDays매서드와 ToString을 활용해 요일을 확인한 후 오늘의 요일에 따라서 그 주의 시작일과 마지막일을 계산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33860" y="8163764"/>
            <a:ext cx="6478147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988C7D"/>
                </a:solidFill>
                <a:latin typeface="Gothic A1 Bold"/>
              </a:rPr>
              <a:t>&lt;시작일과 마지막일 계산 로직&gt;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9510" y="8448351"/>
            <a:ext cx="4205556" cy="33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1"/>
              </a:lnSpc>
            </a:pPr>
            <a:r>
              <a:rPr lang="en-US" sz="1900">
                <a:solidFill>
                  <a:srgbClr val="E2DFD9"/>
                </a:solidFill>
                <a:latin typeface="Gothic A1 Bold"/>
              </a:rPr>
              <a:t>&lt;날짜에 맞는 일주일치 식단 구성 로직&gt;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993" y="9024284"/>
            <a:ext cx="7310590" cy="90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490" indent="-284745" lvl="1">
              <a:lnSpc>
                <a:spcPts val="3429"/>
              </a:lnSpc>
              <a:buFont typeface="Arial"/>
              <a:buChar char="•"/>
            </a:pPr>
            <a:r>
              <a:rPr lang="en-US" sz="2637">
                <a:solidFill>
                  <a:srgbClr val="E2DFD9"/>
                </a:solidFill>
                <a:latin typeface="Gothic A1 Bold"/>
              </a:rPr>
              <a:t>Input에서 받아온 날짜를 자동으로 GPT에게 묻고 답을 엑셀로 만들어 저장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94419" y="3221870"/>
            <a:ext cx="4993581" cy="4783229"/>
          </a:xfrm>
          <a:custGeom>
            <a:avLst/>
            <a:gdLst/>
            <a:ahLst/>
            <a:cxnLst/>
            <a:rect r="r" b="b" t="t" l="l"/>
            <a:pathLst>
              <a:path h="4783229" w="4993581">
                <a:moveTo>
                  <a:pt x="0" y="0"/>
                </a:moveTo>
                <a:lnTo>
                  <a:pt x="4993581" y="0"/>
                </a:lnTo>
                <a:lnTo>
                  <a:pt x="4993581" y="4783229"/>
                </a:lnTo>
                <a:lnTo>
                  <a:pt x="0" y="4783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DAFmVb_9unY</dc:identifier>
  <dcterms:modified xsi:type="dcterms:W3CDTF">2011-08-01T06:04:30Z</dcterms:modified>
  <cp:revision>1</cp:revision>
  <dc:title>베이지 톤 사업계획서 프레젠테이션</dc:title>
</cp:coreProperties>
</file>